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99"/>
    <a:srgbClr val="FFCCCC"/>
    <a:srgbClr val="CCFF99"/>
    <a:srgbClr val="99FF66"/>
    <a:srgbClr val="99FF33"/>
    <a:srgbClr val="FF99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50" d="100"/>
          <a:sy n="50" d="100"/>
        </p:scale>
        <p:origin x="23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89839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20912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770620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53550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22126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55797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70212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93985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51796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86803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98757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976444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79579A-2FAE-4D6F-8F7D-60E9E0D582A9}"/>
              </a:ext>
            </a:extLst>
          </p:cNvPr>
          <p:cNvSpPr>
            <a:spLocks noGrp="1"/>
          </p:cNvSpPr>
          <p:nvPr>
            <p:ph type="ctrTitle"/>
          </p:nvPr>
        </p:nvSpPr>
        <p:spPr>
          <a:xfrm>
            <a:off x="132741" y="64561"/>
            <a:ext cx="6554509" cy="618033"/>
          </a:xfrm>
          <a:solidFill>
            <a:schemeClr val="accent4">
              <a:lumMod val="40000"/>
              <a:lumOff val="60000"/>
            </a:schemeClr>
          </a:solidFill>
        </p:spPr>
        <p:txBody>
          <a:bodyPr>
            <a:noAutofit/>
          </a:bodyPr>
          <a:lstStyle/>
          <a:p>
            <a:r>
              <a:rPr lang="ja-JP" altLang="en-US" sz="2400" b="1" dirty="0">
                <a:latin typeface="+mn-ea"/>
                <a:ea typeface="+mn-ea"/>
              </a:rPr>
              <a:t>出産応援給付金についてのご案内</a:t>
            </a:r>
          </a:p>
        </p:txBody>
      </p:sp>
      <p:sp>
        <p:nvSpPr>
          <p:cNvPr id="23" name="テキスト ボックス 22">
            <a:extLst>
              <a:ext uri="{FF2B5EF4-FFF2-40B4-BE49-F238E27FC236}">
                <a16:creationId xmlns:a16="http://schemas.microsoft.com/office/drawing/2014/main" id="{97A82A6A-D691-41A4-B549-669FAE4090E6}"/>
              </a:ext>
            </a:extLst>
          </p:cNvPr>
          <p:cNvSpPr txBox="1"/>
          <p:nvPr/>
        </p:nvSpPr>
        <p:spPr>
          <a:xfrm>
            <a:off x="132741" y="1507276"/>
            <a:ext cx="6592518" cy="1169551"/>
          </a:xfrm>
          <a:prstGeom prst="rect">
            <a:avLst/>
          </a:prstGeom>
          <a:noFill/>
        </p:spPr>
        <p:txBody>
          <a:bodyPr wrap="square" rtlCol="0">
            <a:spAutoFit/>
          </a:bodyPr>
          <a:lstStyle/>
          <a:p>
            <a:r>
              <a:rPr lang="ja-JP" altLang="en-US" sz="1400" dirty="0"/>
              <a:t>次の❶❷または❶❸に該当する方</a:t>
            </a:r>
            <a:endParaRPr lang="en-US" altLang="ja-JP" sz="1400" dirty="0"/>
          </a:p>
          <a:p>
            <a:r>
              <a:rPr lang="ja-JP" altLang="en-US" sz="1400" dirty="0"/>
              <a:t>　❶令和４年４月１日以降に妊娠の届出をした久山町に住民票がある妊婦</a:t>
            </a:r>
            <a:endParaRPr lang="en-US" altLang="ja-JP" sz="1400" dirty="0"/>
          </a:p>
          <a:p>
            <a:r>
              <a:rPr lang="ja-JP" altLang="en-US" sz="1400" dirty="0"/>
              <a:t>　❷久山町で下記面談を受けた妊婦</a:t>
            </a:r>
            <a:endParaRPr lang="en-US" altLang="ja-JP" sz="1400" dirty="0"/>
          </a:p>
          <a:p>
            <a:r>
              <a:rPr lang="ja-JP" altLang="en-US" sz="1400" dirty="0"/>
              <a:t>　❸他の市町村で妊娠届を提出し、出産応援交付金にかかる出産応援給付金等　</a:t>
            </a:r>
            <a:endParaRPr lang="en-US" altLang="ja-JP" sz="1400" dirty="0"/>
          </a:p>
          <a:p>
            <a:r>
              <a:rPr lang="ja-JP" altLang="en-US" sz="1400" dirty="0"/>
              <a:t>　　（現金・クーポン）の支給を受けていない方で久山町の面談を受けた妊婦</a:t>
            </a:r>
          </a:p>
        </p:txBody>
      </p:sp>
      <p:sp>
        <p:nvSpPr>
          <p:cNvPr id="33" name="テキスト ボックス 32">
            <a:extLst>
              <a:ext uri="{FF2B5EF4-FFF2-40B4-BE49-F238E27FC236}">
                <a16:creationId xmlns:a16="http://schemas.microsoft.com/office/drawing/2014/main" id="{BFFB7365-6CD4-42D7-821F-4E78F6276E72}"/>
              </a:ext>
            </a:extLst>
          </p:cNvPr>
          <p:cNvSpPr txBox="1"/>
          <p:nvPr/>
        </p:nvSpPr>
        <p:spPr>
          <a:xfrm>
            <a:off x="132741" y="750225"/>
            <a:ext cx="6700488" cy="523220"/>
          </a:xfrm>
          <a:prstGeom prst="rect">
            <a:avLst/>
          </a:prstGeom>
          <a:noFill/>
        </p:spPr>
        <p:txBody>
          <a:bodyPr wrap="square" rtlCol="0">
            <a:spAutoFit/>
          </a:bodyPr>
          <a:lstStyle/>
          <a:p>
            <a:r>
              <a:rPr lang="ja-JP" altLang="en-US" sz="1400" dirty="0"/>
              <a:t>妊娠・出産・子育てにかかる経済的負担を軽減するため、出産応援給付金を支給</a:t>
            </a:r>
            <a:endParaRPr lang="en-US" altLang="ja-JP" sz="1400" dirty="0"/>
          </a:p>
          <a:p>
            <a:r>
              <a:rPr lang="ja-JP" altLang="en-US" sz="1400" dirty="0"/>
              <a:t>します。給付金の支給を受けるためには、</a:t>
            </a:r>
            <a:r>
              <a:rPr lang="ja-JP" altLang="en-US" sz="1400" dirty="0">
                <a:solidFill>
                  <a:srgbClr val="FF0000"/>
                </a:solidFill>
              </a:rPr>
              <a:t>申請が必要</a:t>
            </a:r>
            <a:r>
              <a:rPr lang="ja-JP" altLang="en-US" sz="1400" dirty="0"/>
              <a:t>です。</a:t>
            </a:r>
          </a:p>
        </p:txBody>
      </p:sp>
      <p:sp>
        <p:nvSpPr>
          <p:cNvPr id="36" name="テキスト ボックス 35">
            <a:extLst>
              <a:ext uri="{FF2B5EF4-FFF2-40B4-BE49-F238E27FC236}">
                <a16:creationId xmlns:a16="http://schemas.microsoft.com/office/drawing/2014/main" id="{1A06A1D5-94B8-43E7-850D-7D25CD4FA5D4}"/>
              </a:ext>
            </a:extLst>
          </p:cNvPr>
          <p:cNvSpPr txBox="1"/>
          <p:nvPr/>
        </p:nvSpPr>
        <p:spPr>
          <a:xfrm>
            <a:off x="132741" y="7280445"/>
            <a:ext cx="6498427" cy="1384995"/>
          </a:xfrm>
          <a:prstGeom prst="rect">
            <a:avLst/>
          </a:prstGeom>
          <a:noFill/>
        </p:spPr>
        <p:txBody>
          <a:bodyPr wrap="square" rtlCol="0">
            <a:spAutoFit/>
          </a:bodyPr>
          <a:lstStyle/>
          <a:p>
            <a:r>
              <a:rPr lang="en-US" altLang="ja-JP" sz="1400" dirty="0"/>
              <a:t>※</a:t>
            </a:r>
            <a:r>
              <a:rPr lang="ja-JP" altLang="en-US" sz="1400" dirty="0"/>
              <a:t>給付金の申請には、支援が必要と判断した場合は市町村、医療機関、相談支　　</a:t>
            </a:r>
            <a:endParaRPr lang="en-US" altLang="ja-JP" sz="1400" dirty="0"/>
          </a:p>
          <a:p>
            <a:r>
              <a:rPr lang="ja-JP" altLang="en-US" sz="1400" dirty="0"/>
              <a:t>　援関係機関等と把握した情報について相互に確認、共有することに同意いた　</a:t>
            </a:r>
            <a:endParaRPr lang="en-US" altLang="ja-JP" sz="1400" dirty="0"/>
          </a:p>
          <a:p>
            <a:r>
              <a:rPr lang="ja-JP" altLang="en-US" sz="1400" dirty="0"/>
              <a:t>　だく必要があります。</a:t>
            </a:r>
            <a:endParaRPr lang="en-US" altLang="ja-JP" sz="1400" dirty="0"/>
          </a:p>
          <a:p>
            <a:r>
              <a:rPr lang="en-US" altLang="ja-JP" sz="1400" dirty="0"/>
              <a:t>※</a:t>
            </a:r>
            <a:r>
              <a:rPr lang="ja-JP" altLang="en-US" sz="1400" dirty="0"/>
              <a:t>他の市町村で出産・子育て応援交付金にかかる給付金等を支給された方は、　</a:t>
            </a:r>
            <a:endParaRPr lang="en-US" altLang="ja-JP" sz="1400" dirty="0"/>
          </a:p>
          <a:p>
            <a:r>
              <a:rPr lang="ja-JP" altLang="en-US" sz="1400" dirty="0"/>
              <a:t>　対象外の場合があります。給付金等の受給状況について他の市町村に確認す　</a:t>
            </a:r>
            <a:endParaRPr lang="en-US" altLang="ja-JP" sz="1400" dirty="0"/>
          </a:p>
          <a:p>
            <a:r>
              <a:rPr lang="ja-JP" altLang="en-US" sz="1400" dirty="0"/>
              <a:t>　る場合がありますので、ご了承ください。</a:t>
            </a:r>
          </a:p>
        </p:txBody>
      </p:sp>
      <p:sp>
        <p:nvSpPr>
          <p:cNvPr id="7" name="テキスト ボックス 6">
            <a:extLst>
              <a:ext uri="{FF2B5EF4-FFF2-40B4-BE49-F238E27FC236}">
                <a16:creationId xmlns:a16="http://schemas.microsoft.com/office/drawing/2014/main" id="{BEDF4A83-1361-3219-C79E-83F16DD5BD50}"/>
              </a:ext>
            </a:extLst>
          </p:cNvPr>
          <p:cNvSpPr txBox="1"/>
          <p:nvPr/>
        </p:nvSpPr>
        <p:spPr>
          <a:xfrm>
            <a:off x="723288" y="9237817"/>
            <a:ext cx="5357457"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400" dirty="0"/>
              <a:t>【</a:t>
            </a:r>
            <a:r>
              <a:rPr lang="ja-JP" altLang="en-US" sz="1400" dirty="0"/>
              <a:t>お問い合わせ先</a:t>
            </a:r>
            <a:r>
              <a:rPr lang="en-US" altLang="ja-JP" sz="1400" dirty="0"/>
              <a:t>】</a:t>
            </a:r>
            <a:r>
              <a:rPr lang="ja-JP" altLang="en-US" sz="1400" dirty="0"/>
              <a:t>久山町ヘルス</a:t>
            </a:r>
            <a:r>
              <a:rPr lang="en-US" altLang="ja-JP" sz="1400" dirty="0"/>
              <a:t>C&amp;C</a:t>
            </a:r>
            <a:r>
              <a:rPr lang="ja-JP" altLang="en-US" sz="1400" dirty="0"/>
              <a:t>センター（役場　健康課）</a:t>
            </a:r>
            <a:endParaRPr lang="en-US" altLang="ja-JP" sz="1400" dirty="0"/>
          </a:p>
          <a:p>
            <a:r>
              <a:rPr lang="ja-JP" altLang="en-US" sz="1400" dirty="0"/>
              <a:t>　　　　　　　　　</a:t>
            </a:r>
            <a:r>
              <a:rPr lang="en-US" altLang="ja-JP" sz="1400" dirty="0"/>
              <a:t>TEL</a:t>
            </a:r>
            <a:r>
              <a:rPr lang="ja-JP" altLang="en-US" sz="1400" dirty="0"/>
              <a:t>：</a:t>
            </a:r>
            <a:r>
              <a:rPr lang="en-US" altLang="ja-JP" sz="1400" dirty="0"/>
              <a:t>092‐976‐3377</a:t>
            </a:r>
            <a:r>
              <a:rPr lang="ja-JP" altLang="en-US" sz="1400" dirty="0"/>
              <a:t>　</a:t>
            </a:r>
            <a:r>
              <a:rPr lang="en-US" altLang="ja-JP" sz="1400" dirty="0"/>
              <a:t>FAX</a:t>
            </a:r>
            <a:r>
              <a:rPr lang="ja-JP" altLang="en-US" sz="1400" dirty="0"/>
              <a:t>：</a:t>
            </a:r>
            <a:r>
              <a:rPr lang="en-US" altLang="ja-JP" sz="1400" dirty="0"/>
              <a:t>092‐976‐3378</a:t>
            </a:r>
            <a:endParaRPr lang="ja-JP" altLang="en-US" sz="1400" dirty="0"/>
          </a:p>
        </p:txBody>
      </p:sp>
      <p:sp>
        <p:nvSpPr>
          <p:cNvPr id="24" name="四角形: 角を丸くする 23">
            <a:extLst>
              <a:ext uri="{FF2B5EF4-FFF2-40B4-BE49-F238E27FC236}">
                <a16:creationId xmlns:a16="http://schemas.microsoft.com/office/drawing/2014/main" id="{E317C7B2-0BA2-C049-2C8C-3CFB6CF8C01C}"/>
              </a:ext>
            </a:extLst>
          </p:cNvPr>
          <p:cNvSpPr/>
          <p:nvPr/>
        </p:nvSpPr>
        <p:spPr>
          <a:xfrm>
            <a:off x="132741" y="1242867"/>
            <a:ext cx="1071304" cy="232889"/>
          </a:xfrm>
          <a:prstGeom prst="roundRect">
            <a:avLst/>
          </a:prstGeom>
          <a:solidFill>
            <a:schemeClr val="accent4">
              <a:lumMod val="40000"/>
              <a:lumOff val="60000"/>
            </a:schemeClr>
          </a:solidFill>
          <a:ln>
            <a:solidFill>
              <a:schemeClr val="accent2"/>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対象者</a:t>
            </a:r>
          </a:p>
        </p:txBody>
      </p:sp>
      <p:cxnSp>
        <p:nvCxnSpPr>
          <p:cNvPr id="30" name="直線コネクタ 29">
            <a:extLst>
              <a:ext uri="{FF2B5EF4-FFF2-40B4-BE49-F238E27FC236}">
                <a16:creationId xmlns:a16="http://schemas.microsoft.com/office/drawing/2014/main" id="{BD893ACD-B063-D190-833B-618856E36736}"/>
              </a:ext>
            </a:extLst>
          </p:cNvPr>
          <p:cNvCxnSpPr>
            <a:cxnSpLocks/>
          </p:cNvCxnSpPr>
          <p:nvPr/>
        </p:nvCxnSpPr>
        <p:spPr>
          <a:xfrm>
            <a:off x="1316182" y="1380400"/>
            <a:ext cx="531498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4610C37-BF7C-1D28-2708-118846BA785F}"/>
              </a:ext>
            </a:extLst>
          </p:cNvPr>
          <p:cNvCxnSpPr>
            <a:cxnSpLocks/>
          </p:cNvCxnSpPr>
          <p:nvPr/>
        </p:nvCxnSpPr>
        <p:spPr>
          <a:xfrm>
            <a:off x="1316182" y="2820497"/>
            <a:ext cx="531498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44" name="四角形: 角を丸くする 43">
            <a:extLst>
              <a:ext uri="{FF2B5EF4-FFF2-40B4-BE49-F238E27FC236}">
                <a16:creationId xmlns:a16="http://schemas.microsoft.com/office/drawing/2014/main" id="{35D6FBA7-E35A-61F1-3ABF-612A5AA5160D}"/>
              </a:ext>
            </a:extLst>
          </p:cNvPr>
          <p:cNvSpPr/>
          <p:nvPr/>
        </p:nvSpPr>
        <p:spPr>
          <a:xfrm>
            <a:off x="121595" y="2721995"/>
            <a:ext cx="1071304" cy="232889"/>
          </a:xfrm>
          <a:prstGeom prst="roundRect">
            <a:avLst/>
          </a:prstGeom>
          <a:solidFill>
            <a:schemeClr val="accent4">
              <a:lumMod val="40000"/>
              <a:lumOff val="60000"/>
            </a:schemeClr>
          </a:solidFill>
          <a:ln>
            <a:solidFill>
              <a:schemeClr val="accent2"/>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支給額</a:t>
            </a:r>
          </a:p>
        </p:txBody>
      </p:sp>
      <p:sp>
        <p:nvSpPr>
          <p:cNvPr id="46" name="テキスト ボックス 45">
            <a:extLst>
              <a:ext uri="{FF2B5EF4-FFF2-40B4-BE49-F238E27FC236}">
                <a16:creationId xmlns:a16="http://schemas.microsoft.com/office/drawing/2014/main" id="{7BFD9434-1805-4F2F-69FB-F90ED65BAC60}"/>
              </a:ext>
            </a:extLst>
          </p:cNvPr>
          <p:cNvSpPr txBox="1"/>
          <p:nvPr/>
        </p:nvSpPr>
        <p:spPr>
          <a:xfrm>
            <a:off x="265482" y="3061084"/>
            <a:ext cx="6592518" cy="323165"/>
          </a:xfrm>
          <a:prstGeom prst="rect">
            <a:avLst/>
          </a:prstGeom>
          <a:noFill/>
        </p:spPr>
        <p:txBody>
          <a:bodyPr wrap="square" rtlCol="0">
            <a:spAutoFit/>
          </a:bodyPr>
          <a:lstStyle/>
          <a:p>
            <a:r>
              <a:rPr lang="ja-JP" altLang="en-US" sz="1400" dirty="0"/>
              <a:t>妊婦１人あたり</a:t>
            </a:r>
            <a:r>
              <a:rPr lang="ja-JP" altLang="en-US" sz="1500" b="1" dirty="0"/>
              <a:t>５</a:t>
            </a:r>
            <a:r>
              <a:rPr lang="ja-JP" altLang="en-US" sz="1400" b="1" dirty="0"/>
              <a:t>万円</a:t>
            </a:r>
            <a:r>
              <a:rPr lang="ja-JP" altLang="en-US" sz="1400" dirty="0"/>
              <a:t>（現金）</a:t>
            </a:r>
            <a:r>
              <a:rPr lang="ja-JP" altLang="en-US" sz="1200" dirty="0"/>
              <a:t>　</a:t>
            </a:r>
            <a:r>
              <a:rPr lang="en-US" altLang="ja-JP" sz="1200" dirty="0"/>
              <a:t>※</a:t>
            </a:r>
            <a:r>
              <a:rPr lang="ja-JP" altLang="en-US" sz="1200" dirty="0"/>
              <a:t>多胎妊娠の場合も５万円支給　</a:t>
            </a:r>
          </a:p>
        </p:txBody>
      </p:sp>
      <p:sp>
        <p:nvSpPr>
          <p:cNvPr id="47" name="四角形: 角を丸くする 46">
            <a:extLst>
              <a:ext uri="{FF2B5EF4-FFF2-40B4-BE49-F238E27FC236}">
                <a16:creationId xmlns:a16="http://schemas.microsoft.com/office/drawing/2014/main" id="{B2D63D64-FFAA-E871-D090-175F19BEB952}"/>
              </a:ext>
            </a:extLst>
          </p:cNvPr>
          <p:cNvSpPr/>
          <p:nvPr/>
        </p:nvSpPr>
        <p:spPr>
          <a:xfrm>
            <a:off x="121595" y="3384176"/>
            <a:ext cx="1626786" cy="254469"/>
          </a:xfrm>
          <a:prstGeom prst="roundRect">
            <a:avLst/>
          </a:prstGeom>
          <a:solidFill>
            <a:schemeClr val="accent4">
              <a:lumMod val="40000"/>
              <a:lumOff val="60000"/>
            </a:schemeClr>
          </a:solidFill>
          <a:ln>
            <a:solidFill>
              <a:schemeClr val="accent2"/>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支給までの流れ</a:t>
            </a:r>
          </a:p>
        </p:txBody>
      </p:sp>
      <p:cxnSp>
        <p:nvCxnSpPr>
          <p:cNvPr id="48" name="直線コネクタ 47">
            <a:extLst>
              <a:ext uri="{FF2B5EF4-FFF2-40B4-BE49-F238E27FC236}">
                <a16:creationId xmlns:a16="http://schemas.microsoft.com/office/drawing/2014/main" id="{F4CF0301-877A-E35B-819B-9A2408B4FBC2}"/>
              </a:ext>
            </a:extLst>
          </p:cNvPr>
          <p:cNvCxnSpPr>
            <a:cxnSpLocks/>
          </p:cNvCxnSpPr>
          <p:nvPr/>
        </p:nvCxnSpPr>
        <p:spPr>
          <a:xfrm flipV="1">
            <a:off x="1894818" y="3511410"/>
            <a:ext cx="4736350" cy="2990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矢印: 五方向 2">
            <a:extLst>
              <a:ext uri="{FF2B5EF4-FFF2-40B4-BE49-F238E27FC236}">
                <a16:creationId xmlns:a16="http://schemas.microsoft.com/office/drawing/2014/main" id="{4DA26533-1CF4-9833-45E7-298A14A50B8E}"/>
              </a:ext>
            </a:extLst>
          </p:cNvPr>
          <p:cNvSpPr/>
          <p:nvPr/>
        </p:nvSpPr>
        <p:spPr>
          <a:xfrm rot="5400000">
            <a:off x="-1103832" y="5177984"/>
            <a:ext cx="3156140" cy="288543"/>
          </a:xfrm>
          <a:prstGeom prst="homePlate">
            <a:avLst/>
          </a:prstGeom>
          <a:solidFill>
            <a:schemeClr val="accent4">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427BD29A-A21C-51FF-32A0-B44EF34713A3}"/>
              </a:ext>
            </a:extLst>
          </p:cNvPr>
          <p:cNvSpPr/>
          <p:nvPr/>
        </p:nvSpPr>
        <p:spPr>
          <a:xfrm>
            <a:off x="329967" y="3848223"/>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１</a:t>
            </a:r>
          </a:p>
        </p:txBody>
      </p:sp>
      <p:sp>
        <p:nvSpPr>
          <p:cNvPr id="34" name="テキスト ボックス 33">
            <a:extLst>
              <a:ext uri="{FF2B5EF4-FFF2-40B4-BE49-F238E27FC236}">
                <a16:creationId xmlns:a16="http://schemas.microsoft.com/office/drawing/2014/main" id="{DFB7A4EE-9899-BA6A-3A0C-A63E4496BC33}"/>
              </a:ext>
            </a:extLst>
          </p:cNvPr>
          <p:cNvSpPr txBox="1"/>
          <p:nvPr/>
        </p:nvSpPr>
        <p:spPr>
          <a:xfrm>
            <a:off x="786917" y="3795524"/>
            <a:ext cx="5741116" cy="523220"/>
          </a:xfrm>
          <a:prstGeom prst="rect">
            <a:avLst/>
          </a:prstGeom>
          <a:noFill/>
        </p:spPr>
        <p:txBody>
          <a:bodyPr wrap="square" rtlCol="0">
            <a:spAutoFit/>
          </a:bodyPr>
          <a:lstStyle/>
          <a:p>
            <a:r>
              <a:rPr kumimoji="1" lang="ja-JP" altLang="en-US" sz="1400" b="1" dirty="0"/>
              <a:t>妊娠の届出を行うため、事前予約を行います。</a:t>
            </a:r>
            <a:endParaRPr kumimoji="1" lang="en-US" altLang="ja-JP" sz="1400" b="1" dirty="0"/>
          </a:p>
          <a:p>
            <a:r>
              <a:rPr kumimoji="1" lang="en-US" altLang="ja-JP" sz="1400" dirty="0"/>
              <a:t>【</a:t>
            </a:r>
            <a:r>
              <a:rPr kumimoji="1" lang="ja-JP" altLang="en-US" sz="1400" dirty="0"/>
              <a:t>予約連絡先</a:t>
            </a:r>
            <a:r>
              <a:rPr kumimoji="1" lang="en-US" altLang="ja-JP" sz="1400" dirty="0"/>
              <a:t>】</a:t>
            </a:r>
            <a:r>
              <a:rPr kumimoji="1" lang="ja-JP" altLang="en-US" sz="1400" dirty="0"/>
              <a:t>久山町ヘルス</a:t>
            </a:r>
            <a:r>
              <a:rPr kumimoji="1" lang="en-US" altLang="ja-JP" sz="1400" dirty="0"/>
              <a:t>C&amp;C</a:t>
            </a:r>
            <a:r>
              <a:rPr kumimoji="1" lang="ja-JP" altLang="en-US" sz="1400" dirty="0"/>
              <a:t>センター</a:t>
            </a:r>
            <a:endParaRPr kumimoji="1" lang="en-US" altLang="ja-JP" sz="1400" dirty="0"/>
          </a:p>
        </p:txBody>
      </p:sp>
      <p:sp>
        <p:nvSpPr>
          <p:cNvPr id="35" name="楕円 34">
            <a:extLst>
              <a:ext uri="{FF2B5EF4-FFF2-40B4-BE49-F238E27FC236}">
                <a16:creationId xmlns:a16="http://schemas.microsoft.com/office/drawing/2014/main" id="{BC84A4A1-2045-8DAC-47C0-25F72A828246}"/>
              </a:ext>
            </a:extLst>
          </p:cNvPr>
          <p:cNvSpPr/>
          <p:nvPr/>
        </p:nvSpPr>
        <p:spPr>
          <a:xfrm>
            <a:off x="329967" y="4503205"/>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２</a:t>
            </a:r>
          </a:p>
        </p:txBody>
      </p:sp>
      <p:sp>
        <p:nvSpPr>
          <p:cNvPr id="40" name="テキスト ボックス 39">
            <a:extLst>
              <a:ext uri="{FF2B5EF4-FFF2-40B4-BE49-F238E27FC236}">
                <a16:creationId xmlns:a16="http://schemas.microsoft.com/office/drawing/2014/main" id="{6FB71F1D-CC05-10DF-509E-540320FFEE7F}"/>
              </a:ext>
            </a:extLst>
          </p:cNvPr>
          <p:cNvSpPr txBox="1"/>
          <p:nvPr/>
        </p:nvSpPr>
        <p:spPr>
          <a:xfrm>
            <a:off x="708342" y="4503205"/>
            <a:ext cx="6134712" cy="1169551"/>
          </a:xfrm>
          <a:prstGeom prst="rect">
            <a:avLst/>
          </a:prstGeom>
          <a:noFill/>
        </p:spPr>
        <p:txBody>
          <a:bodyPr wrap="square" rtlCol="0">
            <a:spAutoFit/>
          </a:bodyPr>
          <a:lstStyle/>
          <a:p>
            <a:r>
              <a:rPr kumimoji="1" lang="ja-JP" altLang="en-US" sz="1400" b="1" dirty="0"/>
              <a:t>予約日に面談を行いますので、以下のものを準備します。</a:t>
            </a:r>
            <a:endParaRPr kumimoji="1" lang="en-US" altLang="ja-JP" sz="1400" b="1" dirty="0"/>
          </a:p>
          <a:p>
            <a:r>
              <a:rPr kumimoji="1" lang="ja-JP" altLang="en-US" sz="1400" dirty="0"/>
              <a:t>  </a:t>
            </a:r>
            <a:r>
              <a:rPr kumimoji="1" lang="en-US" altLang="ja-JP" sz="1400" dirty="0"/>
              <a:t>【</a:t>
            </a:r>
            <a:r>
              <a:rPr kumimoji="1" lang="ja-JP" altLang="en-US" sz="1400" dirty="0"/>
              <a:t>面談日に持参する物</a:t>
            </a:r>
            <a:r>
              <a:rPr kumimoji="1" lang="en-US" altLang="ja-JP" sz="1400" dirty="0"/>
              <a:t>】</a:t>
            </a:r>
          </a:p>
          <a:p>
            <a:r>
              <a:rPr kumimoji="1" lang="ja-JP" altLang="en-US" sz="1400" dirty="0"/>
              <a:t>　・妊娠届　</a:t>
            </a:r>
            <a:endParaRPr kumimoji="1" lang="en-US" altLang="ja-JP" sz="1400" dirty="0"/>
          </a:p>
          <a:p>
            <a:r>
              <a:rPr kumimoji="1" lang="ja-JP" altLang="en-US" sz="1400" dirty="0"/>
              <a:t>　・マイナンバーカード　</a:t>
            </a:r>
            <a:endParaRPr kumimoji="1" lang="en-US" altLang="ja-JP" sz="1400" dirty="0"/>
          </a:p>
          <a:p>
            <a:r>
              <a:rPr kumimoji="1" lang="ja-JP" altLang="en-US" sz="1400" dirty="0"/>
              <a:t>　・</a:t>
            </a:r>
            <a:r>
              <a:rPr kumimoji="1" lang="ja-JP" altLang="en-US" sz="1400" b="1" u="sng" dirty="0"/>
              <a:t>妊婦名義</a:t>
            </a:r>
            <a:r>
              <a:rPr kumimoji="1" lang="ja-JP" altLang="en-US" sz="1400" dirty="0"/>
              <a:t>の通帳またはカード（振込口座がわかるもの）</a:t>
            </a:r>
            <a:endParaRPr kumimoji="1" lang="en-US" altLang="ja-JP" sz="1400" dirty="0"/>
          </a:p>
        </p:txBody>
      </p:sp>
      <p:sp>
        <p:nvSpPr>
          <p:cNvPr id="41" name="楕円 40">
            <a:extLst>
              <a:ext uri="{FF2B5EF4-FFF2-40B4-BE49-F238E27FC236}">
                <a16:creationId xmlns:a16="http://schemas.microsoft.com/office/drawing/2014/main" id="{07566B4A-F207-12CF-754E-E7BA804B7147}"/>
              </a:ext>
            </a:extLst>
          </p:cNvPr>
          <p:cNvSpPr/>
          <p:nvPr/>
        </p:nvSpPr>
        <p:spPr>
          <a:xfrm>
            <a:off x="328673" y="5648877"/>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３</a:t>
            </a:r>
          </a:p>
        </p:txBody>
      </p:sp>
      <p:sp>
        <p:nvSpPr>
          <p:cNvPr id="42" name="テキスト ボックス 41">
            <a:extLst>
              <a:ext uri="{FF2B5EF4-FFF2-40B4-BE49-F238E27FC236}">
                <a16:creationId xmlns:a16="http://schemas.microsoft.com/office/drawing/2014/main" id="{AF7DE0A1-9759-9D65-D9C1-3876E3BE170D}"/>
              </a:ext>
            </a:extLst>
          </p:cNvPr>
          <p:cNvSpPr txBox="1"/>
          <p:nvPr/>
        </p:nvSpPr>
        <p:spPr>
          <a:xfrm>
            <a:off x="723288" y="5681875"/>
            <a:ext cx="6134712" cy="523220"/>
          </a:xfrm>
          <a:prstGeom prst="rect">
            <a:avLst/>
          </a:prstGeom>
          <a:noFill/>
        </p:spPr>
        <p:txBody>
          <a:bodyPr wrap="square" rtlCol="0">
            <a:spAutoFit/>
          </a:bodyPr>
          <a:lstStyle/>
          <a:p>
            <a:r>
              <a:rPr kumimoji="1" lang="ja-JP" altLang="en-US" sz="1400" b="1" dirty="0"/>
              <a:t>予約日に面談</a:t>
            </a:r>
            <a:r>
              <a:rPr kumimoji="1" lang="ja-JP" altLang="en-US" sz="1400" b="1" u="sng" dirty="0"/>
              <a:t>（原則、妊婦）</a:t>
            </a:r>
            <a:r>
              <a:rPr kumimoji="1" lang="ja-JP" altLang="en-US" sz="1400" b="1" dirty="0"/>
              <a:t>を行います。</a:t>
            </a:r>
            <a:endParaRPr kumimoji="1" lang="en-US" altLang="ja-JP" sz="1400" b="1" dirty="0"/>
          </a:p>
          <a:p>
            <a:r>
              <a:rPr kumimoji="1" lang="ja-JP" altLang="en-US" sz="1400" dirty="0"/>
              <a:t>　面談後に出産応援給付金の申請書の記入をしていただきます。</a:t>
            </a:r>
            <a:endParaRPr kumimoji="1" lang="en-US" altLang="ja-JP" sz="1400" dirty="0"/>
          </a:p>
        </p:txBody>
      </p:sp>
      <p:sp>
        <p:nvSpPr>
          <p:cNvPr id="43" name="楕円 42">
            <a:extLst>
              <a:ext uri="{FF2B5EF4-FFF2-40B4-BE49-F238E27FC236}">
                <a16:creationId xmlns:a16="http://schemas.microsoft.com/office/drawing/2014/main" id="{9463F274-1074-12B9-29A7-064F4F6422CF}"/>
              </a:ext>
            </a:extLst>
          </p:cNvPr>
          <p:cNvSpPr/>
          <p:nvPr/>
        </p:nvSpPr>
        <p:spPr>
          <a:xfrm>
            <a:off x="343237" y="6261389"/>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４</a:t>
            </a:r>
          </a:p>
        </p:txBody>
      </p:sp>
      <p:sp>
        <p:nvSpPr>
          <p:cNvPr id="45" name="テキスト ボックス 44">
            <a:extLst>
              <a:ext uri="{FF2B5EF4-FFF2-40B4-BE49-F238E27FC236}">
                <a16:creationId xmlns:a16="http://schemas.microsoft.com/office/drawing/2014/main" id="{A317ECD4-CBF2-330D-4F46-40E48AC39111}"/>
              </a:ext>
            </a:extLst>
          </p:cNvPr>
          <p:cNvSpPr txBox="1"/>
          <p:nvPr/>
        </p:nvSpPr>
        <p:spPr>
          <a:xfrm>
            <a:off x="757369" y="6238263"/>
            <a:ext cx="6134712" cy="553998"/>
          </a:xfrm>
          <a:prstGeom prst="rect">
            <a:avLst/>
          </a:prstGeom>
          <a:noFill/>
        </p:spPr>
        <p:txBody>
          <a:bodyPr wrap="square" rtlCol="0">
            <a:spAutoFit/>
          </a:bodyPr>
          <a:lstStyle/>
          <a:p>
            <a:r>
              <a:rPr kumimoji="1" lang="ja-JP" altLang="en-US" sz="1400" b="1" dirty="0"/>
              <a:t>申請後、</a:t>
            </a:r>
            <a:r>
              <a:rPr kumimoji="1" lang="en-US" altLang="ja-JP" sz="1600" b="1" dirty="0"/>
              <a:t>1</a:t>
            </a:r>
            <a:r>
              <a:rPr kumimoji="1" lang="ja-JP" altLang="en-US" sz="1600" b="1" dirty="0"/>
              <a:t>～</a:t>
            </a:r>
            <a:r>
              <a:rPr kumimoji="1" lang="en-US" altLang="ja-JP" sz="1600" b="1" dirty="0"/>
              <a:t>2</a:t>
            </a:r>
            <a:r>
              <a:rPr kumimoji="1" lang="ja-JP" altLang="en-US" sz="1400" b="1" dirty="0"/>
              <a:t>か月で指定口座に振り込みます</a:t>
            </a:r>
            <a:r>
              <a:rPr kumimoji="1" lang="ja-JP" altLang="en-US" sz="1400" dirty="0"/>
              <a:t>。</a:t>
            </a:r>
            <a:endParaRPr kumimoji="1" lang="en-US" altLang="ja-JP" sz="1400" dirty="0"/>
          </a:p>
          <a:p>
            <a:r>
              <a:rPr kumimoji="1" lang="ja-JP" altLang="en-US" sz="1400" dirty="0"/>
              <a:t>　支給日が決定しましたら支給決定通知書をお送りします。</a:t>
            </a:r>
            <a:endParaRPr kumimoji="1" lang="en-US" altLang="ja-JP" sz="1400" dirty="0"/>
          </a:p>
        </p:txBody>
      </p:sp>
      <p:sp>
        <p:nvSpPr>
          <p:cNvPr id="49" name="四角形: 角を丸くする 48">
            <a:extLst>
              <a:ext uri="{FF2B5EF4-FFF2-40B4-BE49-F238E27FC236}">
                <a16:creationId xmlns:a16="http://schemas.microsoft.com/office/drawing/2014/main" id="{7638CE17-B6D7-38EB-D119-6D54D59566E6}"/>
              </a:ext>
            </a:extLst>
          </p:cNvPr>
          <p:cNvSpPr/>
          <p:nvPr/>
        </p:nvSpPr>
        <p:spPr>
          <a:xfrm>
            <a:off x="132741" y="6952826"/>
            <a:ext cx="1626786" cy="254469"/>
          </a:xfrm>
          <a:prstGeom prst="roundRect">
            <a:avLst/>
          </a:prstGeom>
          <a:solidFill>
            <a:schemeClr val="accent4">
              <a:lumMod val="40000"/>
              <a:lumOff val="60000"/>
            </a:schemeClr>
          </a:solidFill>
          <a:ln>
            <a:solidFill>
              <a:schemeClr val="accent2"/>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そのほか</a:t>
            </a:r>
          </a:p>
        </p:txBody>
      </p:sp>
      <p:cxnSp>
        <p:nvCxnSpPr>
          <p:cNvPr id="50" name="直線コネクタ 49">
            <a:extLst>
              <a:ext uri="{FF2B5EF4-FFF2-40B4-BE49-F238E27FC236}">
                <a16:creationId xmlns:a16="http://schemas.microsoft.com/office/drawing/2014/main" id="{A735F6CD-8D7B-3FF4-2CC1-EA74FE92F652}"/>
              </a:ext>
            </a:extLst>
          </p:cNvPr>
          <p:cNvCxnSpPr>
            <a:cxnSpLocks/>
          </p:cNvCxnSpPr>
          <p:nvPr/>
        </p:nvCxnSpPr>
        <p:spPr>
          <a:xfrm>
            <a:off x="1894818" y="7080060"/>
            <a:ext cx="473635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矢印: 五方向 51">
            <a:extLst>
              <a:ext uri="{FF2B5EF4-FFF2-40B4-BE49-F238E27FC236}">
                <a16:creationId xmlns:a16="http://schemas.microsoft.com/office/drawing/2014/main" id="{265A4BF0-163C-E4E3-D0B2-EB694ADB7997}"/>
              </a:ext>
            </a:extLst>
          </p:cNvPr>
          <p:cNvSpPr/>
          <p:nvPr/>
        </p:nvSpPr>
        <p:spPr>
          <a:xfrm>
            <a:off x="4584192" y="8738590"/>
            <a:ext cx="1914293" cy="343414"/>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a:t>裏面へ</a:t>
            </a:r>
          </a:p>
        </p:txBody>
      </p:sp>
      <p:sp>
        <p:nvSpPr>
          <p:cNvPr id="4" name="テキスト ボックス 3">
            <a:extLst>
              <a:ext uri="{FF2B5EF4-FFF2-40B4-BE49-F238E27FC236}">
                <a16:creationId xmlns:a16="http://schemas.microsoft.com/office/drawing/2014/main" id="{0EE84CA5-B39C-C498-A000-E9E4BD905425}"/>
              </a:ext>
            </a:extLst>
          </p:cNvPr>
          <p:cNvSpPr txBox="1"/>
          <p:nvPr/>
        </p:nvSpPr>
        <p:spPr>
          <a:xfrm>
            <a:off x="540790" y="73914"/>
            <a:ext cx="1019552" cy="307777"/>
          </a:xfrm>
          <a:prstGeom prst="rect">
            <a:avLst/>
          </a:prstGeom>
          <a:noFill/>
        </p:spPr>
        <p:txBody>
          <a:bodyPr wrap="square" rtlCol="0">
            <a:spAutoFit/>
          </a:bodyPr>
          <a:lstStyle/>
          <a:p>
            <a:r>
              <a:rPr lang="ja-JP" altLang="en-US" sz="1400" b="1" dirty="0"/>
              <a:t>久山町</a:t>
            </a:r>
          </a:p>
        </p:txBody>
      </p:sp>
    </p:spTree>
    <p:extLst>
      <p:ext uri="{BB962C8B-B14F-4D97-AF65-F5344CB8AC3E}">
        <p14:creationId xmlns:p14="http://schemas.microsoft.com/office/powerpoint/2010/main" val="283237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0B4E28B-8B91-8F8E-B9FE-5E91CF01F99E}"/>
              </a:ext>
            </a:extLst>
          </p:cNvPr>
          <p:cNvSpPr/>
          <p:nvPr/>
        </p:nvSpPr>
        <p:spPr>
          <a:xfrm>
            <a:off x="340005" y="210650"/>
            <a:ext cx="1626786" cy="254469"/>
          </a:xfrm>
          <a:prstGeom prst="roundRect">
            <a:avLst/>
          </a:prstGeom>
          <a:solidFill>
            <a:srgbClr val="FFCC66"/>
          </a:solidFill>
          <a:ln>
            <a:solidFill>
              <a:schemeClr val="accent2"/>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chemeClr val="tx1"/>
                </a:solidFill>
              </a:rPr>
              <a:t>よくある質問</a:t>
            </a:r>
          </a:p>
        </p:txBody>
      </p:sp>
      <p:sp>
        <p:nvSpPr>
          <p:cNvPr id="5" name="楕円 4">
            <a:extLst>
              <a:ext uri="{FF2B5EF4-FFF2-40B4-BE49-F238E27FC236}">
                <a16:creationId xmlns:a16="http://schemas.microsoft.com/office/drawing/2014/main" id="{FDCA08D8-C880-EB4D-6112-445944CD7FBD}"/>
              </a:ext>
            </a:extLst>
          </p:cNvPr>
          <p:cNvSpPr/>
          <p:nvPr/>
        </p:nvSpPr>
        <p:spPr>
          <a:xfrm>
            <a:off x="418605" y="551233"/>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6" name="楕円 5">
            <a:extLst>
              <a:ext uri="{FF2B5EF4-FFF2-40B4-BE49-F238E27FC236}">
                <a16:creationId xmlns:a16="http://schemas.microsoft.com/office/drawing/2014/main" id="{15EBF36A-3672-7E57-11D6-9F4CC7E649F2}"/>
              </a:ext>
            </a:extLst>
          </p:cNvPr>
          <p:cNvSpPr/>
          <p:nvPr/>
        </p:nvSpPr>
        <p:spPr>
          <a:xfrm>
            <a:off x="397009" y="971883"/>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7" name="テキスト ボックス 6">
            <a:extLst>
              <a:ext uri="{FF2B5EF4-FFF2-40B4-BE49-F238E27FC236}">
                <a16:creationId xmlns:a16="http://schemas.microsoft.com/office/drawing/2014/main" id="{2129D490-FAF9-2DAA-05A0-B716869E389C}"/>
              </a:ext>
            </a:extLst>
          </p:cNvPr>
          <p:cNvSpPr txBox="1"/>
          <p:nvPr/>
        </p:nvSpPr>
        <p:spPr>
          <a:xfrm>
            <a:off x="790238" y="615622"/>
            <a:ext cx="3452578" cy="292388"/>
          </a:xfrm>
          <a:prstGeom prst="rect">
            <a:avLst/>
          </a:prstGeom>
          <a:noFill/>
        </p:spPr>
        <p:txBody>
          <a:bodyPr wrap="square" rtlCol="0">
            <a:spAutoFit/>
          </a:bodyPr>
          <a:lstStyle/>
          <a:p>
            <a:r>
              <a:rPr lang="ja-JP" altLang="en-US" sz="1300" b="1" dirty="0"/>
              <a:t>所得制限はありますか。</a:t>
            </a:r>
          </a:p>
        </p:txBody>
      </p:sp>
      <p:sp>
        <p:nvSpPr>
          <p:cNvPr id="8" name="テキスト ボックス 7">
            <a:extLst>
              <a:ext uri="{FF2B5EF4-FFF2-40B4-BE49-F238E27FC236}">
                <a16:creationId xmlns:a16="http://schemas.microsoft.com/office/drawing/2014/main" id="{DDBB87AA-1380-ED93-95EB-2B17312623AC}"/>
              </a:ext>
            </a:extLst>
          </p:cNvPr>
          <p:cNvSpPr txBox="1"/>
          <p:nvPr/>
        </p:nvSpPr>
        <p:spPr>
          <a:xfrm>
            <a:off x="790238" y="971883"/>
            <a:ext cx="3452578" cy="292388"/>
          </a:xfrm>
          <a:prstGeom prst="rect">
            <a:avLst/>
          </a:prstGeom>
          <a:noFill/>
        </p:spPr>
        <p:txBody>
          <a:bodyPr wrap="square" rtlCol="0">
            <a:spAutoFit/>
          </a:bodyPr>
          <a:lstStyle/>
          <a:p>
            <a:r>
              <a:rPr lang="ja-JP" altLang="en-US" sz="1300" dirty="0"/>
              <a:t>所得制限はありません。</a:t>
            </a:r>
          </a:p>
        </p:txBody>
      </p:sp>
      <p:sp>
        <p:nvSpPr>
          <p:cNvPr id="9" name="楕円 8">
            <a:extLst>
              <a:ext uri="{FF2B5EF4-FFF2-40B4-BE49-F238E27FC236}">
                <a16:creationId xmlns:a16="http://schemas.microsoft.com/office/drawing/2014/main" id="{D3B0830E-6135-17E7-558F-4239329B93AE}"/>
              </a:ext>
            </a:extLst>
          </p:cNvPr>
          <p:cNvSpPr/>
          <p:nvPr/>
        </p:nvSpPr>
        <p:spPr>
          <a:xfrm>
            <a:off x="395762" y="1467809"/>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10" name="テキスト ボックス 9">
            <a:extLst>
              <a:ext uri="{FF2B5EF4-FFF2-40B4-BE49-F238E27FC236}">
                <a16:creationId xmlns:a16="http://schemas.microsoft.com/office/drawing/2014/main" id="{DC70FB60-DB35-26C3-BA21-241A90F19CCD}"/>
              </a:ext>
            </a:extLst>
          </p:cNvPr>
          <p:cNvSpPr txBox="1"/>
          <p:nvPr/>
        </p:nvSpPr>
        <p:spPr>
          <a:xfrm>
            <a:off x="790237" y="1429638"/>
            <a:ext cx="6249389" cy="307777"/>
          </a:xfrm>
          <a:prstGeom prst="rect">
            <a:avLst/>
          </a:prstGeom>
          <a:noFill/>
        </p:spPr>
        <p:txBody>
          <a:bodyPr wrap="square" rtlCol="0">
            <a:spAutoFit/>
          </a:bodyPr>
          <a:lstStyle/>
          <a:p>
            <a:r>
              <a:rPr lang="ja-JP" altLang="en-US" sz="1300" b="1" dirty="0"/>
              <a:t>双子を妊娠しました。出産応援給付金を</a:t>
            </a:r>
            <a:r>
              <a:rPr lang="en-US" altLang="ja-JP" sz="1400" b="1" dirty="0"/>
              <a:t>10</a:t>
            </a:r>
            <a:r>
              <a:rPr lang="ja-JP" altLang="en-US" sz="1300" b="1" dirty="0"/>
              <a:t>万円を受け取ることができますか。</a:t>
            </a:r>
          </a:p>
        </p:txBody>
      </p:sp>
      <p:sp>
        <p:nvSpPr>
          <p:cNvPr id="11" name="楕円 10">
            <a:extLst>
              <a:ext uri="{FF2B5EF4-FFF2-40B4-BE49-F238E27FC236}">
                <a16:creationId xmlns:a16="http://schemas.microsoft.com/office/drawing/2014/main" id="{EF9CB82A-F34E-75F7-58C7-D3BA3DFD7F4C}"/>
              </a:ext>
            </a:extLst>
          </p:cNvPr>
          <p:cNvSpPr/>
          <p:nvPr/>
        </p:nvSpPr>
        <p:spPr>
          <a:xfrm>
            <a:off x="395762" y="1911148"/>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12" name="テキスト ボックス 11">
            <a:extLst>
              <a:ext uri="{FF2B5EF4-FFF2-40B4-BE49-F238E27FC236}">
                <a16:creationId xmlns:a16="http://schemas.microsoft.com/office/drawing/2014/main" id="{9729D87F-6809-2382-7CD2-C2793F7F1086}"/>
              </a:ext>
            </a:extLst>
          </p:cNvPr>
          <p:cNvSpPr txBox="1"/>
          <p:nvPr/>
        </p:nvSpPr>
        <p:spPr>
          <a:xfrm>
            <a:off x="745886" y="1878005"/>
            <a:ext cx="5906878" cy="784830"/>
          </a:xfrm>
          <a:prstGeom prst="rect">
            <a:avLst/>
          </a:prstGeom>
          <a:noFill/>
        </p:spPr>
        <p:txBody>
          <a:bodyPr wrap="square" rtlCol="0">
            <a:spAutoFit/>
          </a:bodyPr>
          <a:lstStyle/>
          <a:p>
            <a:r>
              <a:rPr lang="ja-JP" altLang="en-US" sz="1300" dirty="0"/>
              <a:t>出産応援給付金は、多胎妊娠の場合も</a:t>
            </a:r>
            <a:r>
              <a:rPr lang="en-US" altLang="ja-JP" sz="1600" dirty="0"/>
              <a:t>5</a:t>
            </a:r>
            <a:r>
              <a:rPr lang="ja-JP" altLang="en-US" sz="1300" dirty="0"/>
              <a:t>万円の支給となります。</a:t>
            </a:r>
            <a:endParaRPr lang="en-US" altLang="ja-JP" sz="1300" dirty="0"/>
          </a:p>
          <a:p>
            <a:r>
              <a:rPr lang="ja-JP" altLang="en-US" sz="1300" dirty="0"/>
              <a:t>なお、出産後に支給する子育て応援給付金は、</a:t>
            </a:r>
            <a:r>
              <a:rPr lang="en-US" altLang="ja-JP" sz="1600" dirty="0"/>
              <a:t>5</a:t>
            </a:r>
            <a:r>
              <a:rPr lang="ja-JP" altLang="en-US" sz="1300" dirty="0"/>
              <a:t>万円</a:t>
            </a:r>
            <a:r>
              <a:rPr lang="en-US" altLang="ja-JP" sz="1300" dirty="0"/>
              <a:t>×</a:t>
            </a:r>
            <a:r>
              <a:rPr lang="ja-JP" altLang="en-US" sz="1300" dirty="0"/>
              <a:t>対象児童数の金額を</a:t>
            </a:r>
            <a:endParaRPr lang="en-US" altLang="ja-JP" sz="1300" dirty="0"/>
          </a:p>
          <a:p>
            <a:r>
              <a:rPr lang="ja-JP" altLang="en-US" sz="1300" dirty="0"/>
              <a:t>支給します。</a:t>
            </a:r>
          </a:p>
        </p:txBody>
      </p:sp>
      <p:sp>
        <p:nvSpPr>
          <p:cNvPr id="13" name="楕円 12">
            <a:extLst>
              <a:ext uri="{FF2B5EF4-FFF2-40B4-BE49-F238E27FC236}">
                <a16:creationId xmlns:a16="http://schemas.microsoft.com/office/drawing/2014/main" id="{C9B82FC3-852B-F55B-0641-51E00303E18C}"/>
              </a:ext>
            </a:extLst>
          </p:cNvPr>
          <p:cNvSpPr/>
          <p:nvPr/>
        </p:nvSpPr>
        <p:spPr>
          <a:xfrm>
            <a:off x="381640" y="2600340"/>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14" name="テキスト ボックス 13">
            <a:extLst>
              <a:ext uri="{FF2B5EF4-FFF2-40B4-BE49-F238E27FC236}">
                <a16:creationId xmlns:a16="http://schemas.microsoft.com/office/drawing/2014/main" id="{CD8075B7-79C9-BAE4-7FDC-440CDE935521}"/>
              </a:ext>
            </a:extLst>
          </p:cNvPr>
          <p:cNvSpPr txBox="1"/>
          <p:nvPr/>
        </p:nvSpPr>
        <p:spPr>
          <a:xfrm>
            <a:off x="681697" y="2592356"/>
            <a:ext cx="6044779" cy="492443"/>
          </a:xfrm>
          <a:prstGeom prst="rect">
            <a:avLst/>
          </a:prstGeom>
          <a:noFill/>
        </p:spPr>
        <p:txBody>
          <a:bodyPr wrap="square" rtlCol="0">
            <a:spAutoFit/>
          </a:bodyPr>
          <a:lstStyle/>
          <a:p>
            <a:r>
              <a:rPr lang="ja-JP" altLang="en-US" sz="1300" b="1" dirty="0"/>
              <a:t>妊娠の届出の際の面談と出産応援給付金の申請者は、対象となるこどもの母でなくてもいいですか。</a:t>
            </a:r>
          </a:p>
        </p:txBody>
      </p:sp>
      <p:sp>
        <p:nvSpPr>
          <p:cNvPr id="15" name="テキスト ボックス 14">
            <a:extLst>
              <a:ext uri="{FF2B5EF4-FFF2-40B4-BE49-F238E27FC236}">
                <a16:creationId xmlns:a16="http://schemas.microsoft.com/office/drawing/2014/main" id="{78C4EE74-3081-70B7-8326-A164A0C6F883}"/>
              </a:ext>
            </a:extLst>
          </p:cNvPr>
          <p:cNvSpPr txBox="1"/>
          <p:nvPr/>
        </p:nvSpPr>
        <p:spPr>
          <a:xfrm>
            <a:off x="745885" y="3197123"/>
            <a:ext cx="5830017" cy="292388"/>
          </a:xfrm>
          <a:prstGeom prst="rect">
            <a:avLst/>
          </a:prstGeom>
          <a:noFill/>
        </p:spPr>
        <p:txBody>
          <a:bodyPr wrap="square" rtlCol="0">
            <a:spAutoFit/>
          </a:bodyPr>
          <a:lstStyle/>
          <a:p>
            <a:r>
              <a:rPr lang="ja-JP" altLang="en-US" sz="1300" dirty="0"/>
              <a:t>妊娠届出時の面談と出産応援給付金の申請者は、原則妊婦となります。</a:t>
            </a:r>
          </a:p>
        </p:txBody>
      </p:sp>
      <p:sp>
        <p:nvSpPr>
          <p:cNvPr id="16" name="テキスト ボックス 15">
            <a:extLst>
              <a:ext uri="{FF2B5EF4-FFF2-40B4-BE49-F238E27FC236}">
                <a16:creationId xmlns:a16="http://schemas.microsoft.com/office/drawing/2014/main" id="{D767B8A9-D25A-23D2-FC55-8C8F1A81DDD6}"/>
              </a:ext>
            </a:extLst>
          </p:cNvPr>
          <p:cNvSpPr txBox="1"/>
          <p:nvPr/>
        </p:nvSpPr>
        <p:spPr>
          <a:xfrm>
            <a:off x="713188" y="3762665"/>
            <a:ext cx="5830018" cy="292388"/>
          </a:xfrm>
          <a:prstGeom prst="rect">
            <a:avLst/>
          </a:prstGeom>
          <a:noFill/>
        </p:spPr>
        <p:txBody>
          <a:bodyPr wrap="square" rtlCol="0">
            <a:spAutoFit/>
          </a:bodyPr>
          <a:lstStyle/>
          <a:p>
            <a:r>
              <a:rPr lang="ja-JP" altLang="en-US" sz="1300" b="1" dirty="0"/>
              <a:t>出産応援給付金の振込口座を、夫名義の口座とすることはできますか。</a:t>
            </a:r>
          </a:p>
        </p:txBody>
      </p:sp>
      <p:sp>
        <p:nvSpPr>
          <p:cNvPr id="17" name="楕円 16">
            <a:extLst>
              <a:ext uri="{FF2B5EF4-FFF2-40B4-BE49-F238E27FC236}">
                <a16:creationId xmlns:a16="http://schemas.microsoft.com/office/drawing/2014/main" id="{45861559-BC6C-EF9D-2235-CF986F41961B}"/>
              </a:ext>
            </a:extLst>
          </p:cNvPr>
          <p:cNvSpPr/>
          <p:nvPr/>
        </p:nvSpPr>
        <p:spPr>
          <a:xfrm>
            <a:off x="385909" y="3191433"/>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18" name="テキスト ボックス 17">
            <a:extLst>
              <a:ext uri="{FF2B5EF4-FFF2-40B4-BE49-F238E27FC236}">
                <a16:creationId xmlns:a16="http://schemas.microsoft.com/office/drawing/2014/main" id="{095B5C1E-038B-1BB7-0DAC-E2DDC5133B80}"/>
              </a:ext>
            </a:extLst>
          </p:cNvPr>
          <p:cNvSpPr txBox="1"/>
          <p:nvPr/>
        </p:nvSpPr>
        <p:spPr>
          <a:xfrm>
            <a:off x="754783" y="4190689"/>
            <a:ext cx="5971693" cy="492443"/>
          </a:xfrm>
          <a:prstGeom prst="rect">
            <a:avLst/>
          </a:prstGeom>
          <a:noFill/>
        </p:spPr>
        <p:txBody>
          <a:bodyPr wrap="square" rtlCol="0">
            <a:spAutoFit/>
          </a:bodyPr>
          <a:lstStyle/>
          <a:p>
            <a:r>
              <a:rPr lang="ja-JP" altLang="en-US" sz="1300" dirty="0"/>
              <a:t>出産応援給付金の申請者（妊娠届出時の面談受けた妊婦）名義の口座への振込が原則です。</a:t>
            </a:r>
          </a:p>
        </p:txBody>
      </p:sp>
      <p:sp>
        <p:nvSpPr>
          <p:cNvPr id="19" name="楕円 18">
            <a:extLst>
              <a:ext uri="{FF2B5EF4-FFF2-40B4-BE49-F238E27FC236}">
                <a16:creationId xmlns:a16="http://schemas.microsoft.com/office/drawing/2014/main" id="{6BD91840-85C9-74F0-A249-32AF1C5D0EB1}"/>
              </a:ext>
            </a:extLst>
          </p:cNvPr>
          <p:cNvSpPr/>
          <p:nvPr/>
        </p:nvSpPr>
        <p:spPr>
          <a:xfrm>
            <a:off x="388291" y="3750383"/>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0" name="楕円 19">
            <a:extLst>
              <a:ext uri="{FF2B5EF4-FFF2-40B4-BE49-F238E27FC236}">
                <a16:creationId xmlns:a16="http://schemas.microsoft.com/office/drawing/2014/main" id="{6C43401A-84D6-65BD-1A9D-33CCB799FE97}"/>
              </a:ext>
            </a:extLst>
          </p:cNvPr>
          <p:cNvSpPr/>
          <p:nvPr/>
        </p:nvSpPr>
        <p:spPr>
          <a:xfrm>
            <a:off x="385909" y="4225569"/>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1" name="楕円 20">
            <a:extLst>
              <a:ext uri="{FF2B5EF4-FFF2-40B4-BE49-F238E27FC236}">
                <a16:creationId xmlns:a16="http://schemas.microsoft.com/office/drawing/2014/main" id="{67DF85ED-D7EA-A047-01ED-C81FD9BD1627}"/>
              </a:ext>
            </a:extLst>
          </p:cNvPr>
          <p:cNvSpPr/>
          <p:nvPr/>
        </p:nvSpPr>
        <p:spPr>
          <a:xfrm>
            <a:off x="382426" y="4886553"/>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2" name="テキスト ボックス 21">
            <a:extLst>
              <a:ext uri="{FF2B5EF4-FFF2-40B4-BE49-F238E27FC236}">
                <a16:creationId xmlns:a16="http://schemas.microsoft.com/office/drawing/2014/main" id="{29EBD896-23A2-7122-04BC-8EB1004AD313}"/>
              </a:ext>
            </a:extLst>
          </p:cNvPr>
          <p:cNvSpPr txBox="1"/>
          <p:nvPr/>
        </p:nvSpPr>
        <p:spPr>
          <a:xfrm>
            <a:off x="723042" y="4966182"/>
            <a:ext cx="5830018" cy="292388"/>
          </a:xfrm>
          <a:prstGeom prst="rect">
            <a:avLst/>
          </a:prstGeom>
          <a:noFill/>
        </p:spPr>
        <p:txBody>
          <a:bodyPr wrap="square" rtlCol="0">
            <a:spAutoFit/>
          </a:bodyPr>
          <a:lstStyle/>
          <a:p>
            <a:r>
              <a:rPr lang="ja-JP" altLang="en-US" sz="1300" b="1" dirty="0"/>
              <a:t>流産・死産となりました。出産応援給付金の支給を受けることができますか。</a:t>
            </a:r>
          </a:p>
        </p:txBody>
      </p:sp>
      <p:sp>
        <p:nvSpPr>
          <p:cNvPr id="2" name="楕円 1">
            <a:extLst>
              <a:ext uri="{FF2B5EF4-FFF2-40B4-BE49-F238E27FC236}">
                <a16:creationId xmlns:a16="http://schemas.microsoft.com/office/drawing/2014/main" id="{D321084F-18CB-BCF0-9FFB-68A738167B08}"/>
              </a:ext>
            </a:extLst>
          </p:cNvPr>
          <p:cNvSpPr/>
          <p:nvPr/>
        </p:nvSpPr>
        <p:spPr>
          <a:xfrm>
            <a:off x="395762" y="5371590"/>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3" name="楕円 22">
            <a:extLst>
              <a:ext uri="{FF2B5EF4-FFF2-40B4-BE49-F238E27FC236}">
                <a16:creationId xmlns:a16="http://schemas.microsoft.com/office/drawing/2014/main" id="{36917A93-85F3-7BC0-C70C-F2500C7C3F1A}"/>
              </a:ext>
            </a:extLst>
          </p:cNvPr>
          <p:cNvSpPr/>
          <p:nvPr/>
        </p:nvSpPr>
        <p:spPr>
          <a:xfrm>
            <a:off x="384761" y="6016780"/>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24" name="テキスト ボックス 23">
            <a:extLst>
              <a:ext uri="{FF2B5EF4-FFF2-40B4-BE49-F238E27FC236}">
                <a16:creationId xmlns:a16="http://schemas.microsoft.com/office/drawing/2014/main" id="{CE6EEDF3-B59C-6380-B33E-0C3C78E8759C}"/>
              </a:ext>
            </a:extLst>
          </p:cNvPr>
          <p:cNvSpPr txBox="1"/>
          <p:nvPr/>
        </p:nvSpPr>
        <p:spPr>
          <a:xfrm>
            <a:off x="765389" y="5942710"/>
            <a:ext cx="5961087" cy="907941"/>
          </a:xfrm>
          <a:prstGeom prst="rect">
            <a:avLst/>
          </a:prstGeom>
          <a:noFill/>
        </p:spPr>
        <p:txBody>
          <a:bodyPr wrap="square" rtlCol="0">
            <a:spAutoFit/>
          </a:bodyPr>
          <a:lstStyle/>
          <a:p>
            <a:r>
              <a:rPr lang="en-US" altLang="ja-JP" sz="1400" b="1" dirty="0"/>
              <a:t>DV</a:t>
            </a:r>
            <a:r>
              <a:rPr lang="ja-JP" altLang="en-US" sz="1300" b="1" dirty="0"/>
              <a:t>（ドメスティックバイオレンス）などにより、やむを得ず、住民票を元の住所地である久山町から異動させずに、別の市町村に避難しています。</a:t>
            </a:r>
            <a:endParaRPr lang="en-US" altLang="ja-JP" sz="1300" b="1" dirty="0"/>
          </a:p>
          <a:p>
            <a:r>
              <a:rPr lang="ja-JP" altLang="en-US" sz="1300" b="1" dirty="0"/>
              <a:t>この場合、久山町・避難先の市町村のどちらへ出産応援給付金の申請をすればよいですか。</a:t>
            </a:r>
          </a:p>
        </p:txBody>
      </p:sp>
      <p:sp>
        <p:nvSpPr>
          <p:cNvPr id="25" name="テキスト ボックス 24">
            <a:extLst>
              <a:ext uri="{FF2B5EF4-FFF2-40B4-BE49-F238E27FC236}">
                <a16:creationId xmlns:a16="http://schemas.microsoft.com/office/drawing/2014/main" id="{F1665A50-D0FF-4AC1-52F4-B9DEA956A299}"/>
              </a:ext>
            </a:extLst>
          </p:cNvPr>
          <p:cNvSpPr txBox="1"/>
          <p:nvPr/>
        </p:nvSpPr>
        <p:spPr>
          <a:xfrm>
            <a:off x="735088" y="5398734"/>
            <a:ext cx="5971694" cy="292388"/>
          </a:xfrm>
          <a:prstGeom prst="rect">
            <a:avLst/>
          </a:prstGeom>
          <a:noFill/>
        </p:spPr>
        <p:txBody>
          <a:bodyPr wrap="square" rtlCol="0">
            <a:spAutoFit/>
          </a:bodyPr>
          <a:lstStyle/>
          <a:p>
            <a:r>
              <a:rPr lang="ja-JP" altLang="en-US" sz="1300" dirty="0"/>
              <a:t>妊娠届出後、流産・死産となった場合でも、出産応援給付金の対象となります。</a:t>
            </a:r>
          </a:p>
        </p:txBody>
      </p:sp>
      <p:sp>
        <p:nvSpPr>
          <p:cNvPr id="26" name="楕円 25">
            <a:extLst>
              <a:ext uri="{FF2B5EF4-FFF2-40B4-BE49-F238E27FC236}">
                <a16:creationId xmlns:a16="http://schemas.microsoft.com/office/drawing/2014/main" id="{132E4D03-75EE-B8B1-A06F-7745F5F544BB}"/>
              </a:ext>
            </a:extLst>
          </p:cNvPr>
          <p:cNvSpPr/>
          <p:nvPr/>
        </p:nvSpPr>
        <p:spPr>
          <a:xfrm>
            <a:off x="340005" y="6864577"/>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27" name="テキスト ボックス 26">
            <a:extLst>
              <a:ext uri="{FF2B5EF4-FFF2-40B4-BE49-F238E27FC236}">
                <a16:creationId xmlns:a16="http://schemas.microsoft.com/office/drawing/2014/main" id="{F13E9CD9-A08C-69AB-C2A3-5FFF927D33E6}"/>
              </a:ext>
            </a:extLst>
          </p:cNvPr>
          <p:cNvSpPr txBox="1"/>
          <p:nvPr/>
        </p:nvSpPr>
        <p:spPr>
          <a:xfrm>
            <a:off x="681697" y="6839382"/>
            <a:ext cx="6044779" cy="492443"/>
          </a:xfrm>
          <a:prstGeom prst="rect">
            <a:avLst/>
          </a:prstGeom>
          <a:noFill/>
        </p:spPr>
        <p:txBody>
          <a:bodyPr wrap="square" rtlCol="0">
            <a:spAutoFit/>
          </a:bodyPr>
          <a:lstStyle/>
          <a:p>
            <a:r>
              <a:rPr lang="ja-JP" altLang="en-US" sz="1300" dirty="0"/>
              <a:t>避難先の市町村で面談を受けた場合は、避難先の市町村に申請することができます。避難先で申請を行う場合は、久山町健康課までその旨をご相談ください。</a:t>
            </a:r>
          </a:p>
        </p:txBody>
      </p:sp>
      <p:sp>
        <p:nvSpPr>
          <p:cNvPr id="28" name="テキスト ボックス 27">
            <a:extLst>
              <a:ext uri="{FF2B5EF4-FFF2-40B4-BE49-F238E27FC236}">
                <a16:creationId xmlns:a16="http://schemas.microsoft.com/office/drawing/2014/main" id="{B63ECA68-C07F-F245-C01D-48381911C57D}"/>
              </a:ext>
            </a:extLst>
          </p:cNvPr>
          <p:cNvSpPr txBox="1"/>
          <p:nvPr/>
        </p:nvSpPr>
        <p:spPr>
          <a:xfrm>
            <a:off x="669023" y="7705329"/>
            <a:ext cx="5983740" cy="692497"/>
          </a:xfrm>
          <a:prstGeom prst="rect">
            <a:avLst/>
          </a:prstGeom>
          <a:noFill/>
        </p:spPr>
        <p:txBody>
          <a:bodyPr wrap="square" rtlCol="0">
            <a:spAutoFit/>
          </a:bodyPr>
          <a:lstStyle/>
          <a:p>
            <a:r>
              <a:rPr lang="ja-JP" altLang="en-US" sz="1300" b="1" dirty="0"/>
              <a:t>妊娠届を提出し久山町で面談を受け、その後、他の市町村へ転出しました。この場合、久山町と転出先の市町村のどちらへ出産応援給付金の申請をすればよいですか。</a:t>
            </a:r>
            <a:endParaRPr lang="en-US" altLang="ja-JP" sz="1300" b="1" dirty="0"/>
          </a:p>
        </p:txBody>
      </p:sp>
      <p:sp>
        <p:nvSpPr>
          <p:cNvPr id="29" name="楕円 28">
            <a:extLst>
              <a:ext uri="{FF2B5EF4-FFF2-40B4-BE49-F238E27FC236}">
                <a16:creationId xmlns:a16="http://schemas.microsoft.com/office/drawing/2014/main" id="{9EB1CE4F-0320-1460-D46F-6D0D488B6900}"/>
              </a:ext>
            </a:extLst>
          </p:cNvPr>
          <p:cNvSpPr/>
          <p:nvPr/>
        </p:nvSpPr>
        <p:spPr>
          <a:xfrm>
            <a:off x="340005" y="7702609"/>
            <a:ext cx="327280" cy="3529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Q</a:t>
            </a:r>
            <a:endParaRPr kumimoji="1" lang="ja-JP" altLang="en-US" dirty="0"/>
          </a:p>
        </p:txBody>
      </p:sp>
      <p:sp>
        <p:nvSpPr>
          <p:cNvPr id="30" name="テキスト ボックス 29">
            <a:extLst>
              <a:ext uri="{FF2B5EF4-FFF2-40B4-BE49-F238E27FC236}">
                <a16:creationId xmlns:a16="http://schemas.microsoft.com/office/drawing/2014/main" id="{1F96683C-B193-0F73-4708-2AC9865747A7}"/>
              </a:ext>
            </a:extLst>
          </p:cNvPr>
          <p:cNvSpPr txBox="1"/>
          <p:nvPr/>
        </p:nvSpPr>
        <p:spPr>
          <a:xfrm>
            <a:off x="708920" y="8397826"/>
            <a:ext cx="5830017" cy="892552"/>
          </a:xfrm>
          <a:prstGeom prst="rect">
            <a:avLst/>
          </a:prstGeom>
          <a:noFill/>
        </p:spPr>
        <p:txBody>
          <a:bodyPr wrap="square" rtlCol="0">
            <a:spAutoFit/>
          </a:bodyPr>
          <a:lstStyle/>
          <a:p>
            <a:r>
              <a:rPr lang="ja-JP" altLang="en-US" sz="1300" dirty="0"/>
              <a:t>久山町と転出先の市町村どちらに申請していただいても構いません。ただし、転出先で申請する場合、転出先の市町村で改めて面談を受けていただく必要があります。なお、久山町・転出先の市町村のどちらか一方からしか受給できませんので、ご注意ください。</a:t>
            </a:r>
          </a:p>
        </p:txBody>
      </p:sp>
      <p:sp>
        <p:nvSpPr>
          <p:cNvPr id="31" name="楕円 30">
            <a:extLst>
              <a:ext uri="{FF2B5EF4-FFF2-40B4-BE49-F238E27FC236}">
                <a16:creationId xmlns:a16="http://schemas.microsoft.com/office/drawing/2014/main" id="{7AD25E24-9A7E-274C-4D33-169A1D6EB684}"/>
              </a:ext>
            </a:extLst>
          </p:cNvPr>
          <p:cNvSpPr/>
          <p:nvPr/>
        </p:nvSpPr>
        <p:spPr>
          <a:xfrm>
            <a:off x="354417" y="8445389"/>
            <a:ext cx="327280" cy="3529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Tree>
    <p:extLst>
      <p:ext uri="{BB962C8B-B14F-4D97-AF65-F5344CB8AC3E}">
        <p14:creationId xmlns:p14="http://schemas.microsoft.com/office/powerpoint/2010/main" val="42882343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844</TotalTime>
  <Words>813</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出産応援給付金についてのご案内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出産・子育て応援交付金</dc:title>
  <dc:creator>小柳京子</dc:creator>
  <cp:lastModifiedBy>石橋 愛</cp:lastModifiedBy>
  <cp:revision>58</cp:revision>
  <cp:lastPrinted>2023-01-12T07:04:48Z</cp:lastPrinted>
  <dcterms:created xsi:type="dcterms:W3CDTF">2022-12-07T09:06:13Z</dcterms:created>
  <dcterms:modified xsi:type="dcterms:W3CDTF">2023-01-12T07:04:50Z</dcterms:modified>
</cp:coreProperties>
</file>