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CCCC"/>
    <a:srgbClr val="CCFF99"/>
    <a:srgbClr val="99FF66"/>
    <a:srgbClr val="99FF33"/>
    <a:srgbClr val="FF99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11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090210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966198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937583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10875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12323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142756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605122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33904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2570330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3644105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15A58A-6F5A-40FC-92FB-40D8AA0AEE49}"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842875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5A58A-6F5A-40FC-92FB-40D8AA0AEE49}" type="datetimeFigureOut">
              <a:rPr kumimoji="1" lang="ja-JP" altLang="en-US" smtClean="0"/>
              <a:t>2023/1/12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112B0-7F47-4081-A09C-E6063CAA6B4F}" type="slidenum">
              <a:rPr kumimoji="1" lang="ja-JP" altLang="en-US" smtClean="0"/>
              <a:t>‹#›</a:t>
            </a:fld>
            <a:endParaRPr kumimoji="1" lang="ja-JP" altLang="en-US"/>
          </a:p>
        </p:txBody>
      </p:sp>
    </p:spTree>
    <p:extLst>
      <p:ext uri="{BB962C8B-B14F-4D97-AF65-F5344CB8AC3E}">
        <p14:creationId xmlns:p14="http://schemas.microsoft.com/office/powerpoint/2010/main" val="195655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79579A-2FAE-4D6F-8F7D-60E9E0D582A9}"/>
              </a:ext>
            </a:extLst>
          </p:cNvPr>
          <p:cNvSpPr>
            <a:spLocks noGrp="1"/>
          </p:cNvSpPr>
          <p:nvPr>
            <p:ph type="ctrTitle"/>
          </p:nvPr>
        </p:nvSpPr>
        <p:spPr>
          <a:xfrm>
            <a:off x="1124121" y="377763"/>
            <a:ext cx="8020551" cy="572004"/>
          </a:xfrm>
        </p:spPr>
        <p:txBody>
          <a:bodyPr>
            <a:noAutofit/>
          </a:bodyPr>
          <a:lstStyle/>
          <a:p>
            <a:r>
              <a:rPr lang="ja-JP" altLang="en-US" sz="2400" b="1" dirty="0">
                <a:solidFill>
                  <a:srgbClr val="0070C0"/>
                </a:solidFill>
                <a:latin typeface="+mn-ea"/>
                <a:ea typeface="+mn-ea"/>
              </a:rPr>
              <a:t>出産・子育て応援給付金についてのご案内</a:t>
            </a:r>
          </a:p>
        </p:txBody>
      </p:sp>
      <p:sp>
        <p:nvSpPr>
          <p:cNvPr id="4" name="テキスト ボックス 3">
            <a:extLst>
              <a:ext uri="{FF2B5EF4-FFF2-40B4-BE49-F238E27FC236}">
                <a16:creationId xmlns:a16="http://schemas.microsoft.com/office/drawing/2014/main" id="{2C391C87-A0F1-4AE2-8430-F4DB5FA7A02E}"/>
              </a:ext>
            </a:extLst>
          </p:cNvPr>
          <p:cNvSpPr txBox="1"/>
          <p:nvPr/>
        </p:nvSpPr>
        <p:spPr>
          <a:xfrm>
            <a:off x="147500" y="871454"/>
            <a:ext cx="1941444" cy="307777"/>
          </a:xfrm>
          <a:prstGeom prst="rect">
            <a:avLst/>
          </a:prstGeom>
          <a:noFill/>
        </p:spPr>
        <p:txBody>
          <a:bodyPr wrap="square" rtlCol="0">
            <a:spAutoFit/>
          </a:bodyPr>
          <a:lstStyle/>
          <a:p>
            <a:r>
              <a:rPr lang="ja-JP" altLang="en-US" sz="1400" b="1" dirty="0"/>
              <a:t>１　目的</a:t>
            </a:r>
          </a:p>
        </p:txBody>
      </p:sp>
      <p:sp>
        <p:nvSpPr>
          <p:cNvPr id="6" name="テキスト ボックス 5">
            <a:extLst>
              <a:ext uri="{FF2B5EF4-FFF2-40B4-BE49-F238E27FC236}">
                <a16:creationId xmlns:a16="http://schemas.microsoft.com/office/drawing/2014/main" id="{A68F1824-74C7-485F-8F4A-38476CE5508B}"/>
              </a:ext>
            </a:extLst>
          </p:cNvPr>
          <p:cNvSpPr txBox="1"/>
          <p:nvPr/>
        </p:nvSpPr>
        <p:spPr>
          <a:xfrm>
            <a:off x="106833" y="2164623"/>
            <a:ext cx="3060437" cy="307777"/>
          </a:xfrm>
          <a:prstGeom prst="rect">
            <a:avLst/>
          </a:prstGeom>
          <a:noFill/>
        </p:spPr>
        <p:txBody>
          <a:bodyPr wrap="square" rtlCol="0">
            <a:spAutoFit/>
          </a:bodyPr>
          <a:lstStyle/>
          <a:p>
            <a:r>
              <a:rPr lang="en-US" altLang="ja-JP" sz="1400" b="1" dirty="0"/>
              <a:t>3</a:t>
            </a:r>
            <a:r>
              <a:rPr lang="ja-JP" altLang="en-US" sz="1400" b="1" dirty="0"/>
              <a:t>　相談支援と経済的支援の全体像</a:t>
            </a:r>
          </a:p>
        </p:txBody>
      </p:sp>
      <p:sp>
        <p:nvSpPr>
          <p:cNvPr id="8" name="四角形: 角を丸くする 7">
            <a:extLst>
              <a:ext uri="{FF2B5EF4-FFF2-40B4-BE49-F238E27FC236}">
                <a16:creationId xmlns:a16="http://schemas.microsoft.com/office/drawing/2014/main" id="{242F72F5-519E-4CA6-B6C8-607FBDE3054A}"/>
              </a:ext>
            </a:extLst>
          </p:cNvPr>
          <p:cNvSpPr/>
          <p:nvPr/>
        </p:nvSpPr>
        <p:spPr>
          <a:xfrm>
            <a:off x="324508" y="2605784"/>
            <a:ext cx="1497497" cy="583095"/>
          </a:xfrm>
          <a:prstGeom prst="roundRect">
            <a:avLst/>
          </a:prstGeom>
          <a:solidFill>
            <a:srgbClr val="CCFF99"/>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801"/>
          </a:p>
        </p:txBody>
      </p:sp>
      <p:sp>
        <p:nvSpPr>
          <p:cNvPr id="9" name="四角形: 角を丸くする 8">
            <a:extLst>
              <a:ext uri="{FF2B5EF4-FFF2-40B4-BE49-F238E27FC236}">
                <a16:creationId xmlns:a16="http://schemas.microsoft.com/office/drawing/2014/main" id="{DA70CFC3-5283-47A7-B419-50F57575D66B}"/>
              </a:ext>
            </a:extLst>
          </p:cNvPr>
          <p:cNvSpPr/>
          <p:nvPr/>
        </p:nvSpPr>
        <p:spPr>
          <a:xfrm>
            <a:off x="2787236" y="2629219"/>
            <a:ext cx="1497497" cy="583095"/>
          </a:xfrm>
          <a:prstGeom prst="roundRect">
            <a:avLst/>
          </a:prstGeom>
          <a:solidFill>
            <a:srgbClr val="CCFF99"/>
          </a:solidFill>
          <a:ln>
            <a:solidFill>
              <a:schemeClr val="accent6"/>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801"/>
          </a:p>
        </p:txBody>
      </p:sp>
      <p:sp>
        <p:nvSpPr>
          <p:cNvPr id="10" name="四角形: 角を丸くする 9">
            <a:extLst>
              <a:ext uri="{FF2B5EF4-FFF2-40B4-BE49-F238E27FC236}">
                <a16:creationId xmlns:a16="http://schemas.microsoft.com/office/drawing/2014/main" id="{C6CC61A7-39DB-457F-A895-20A5BE29A77B}"/>
              </a:ext>
            </a:extLst>
          </p:cNvPr>
          <p:cNvSpPr/>
          <p:nvPr/>
        </p:nvSpPr>
        <p:spPr>
          <a:xfrm>
            <a:off x="5672388" y="2598551"/>
            <a:ext cx="1497497" cy="583095"/>
          </a:xfrm>
          <a:prstGeom prst="roundRect">
            <a:avLst/>
          </a:prstGeom>
          <a:solidFill>
            <a:srgbClr val="CCFF99"/>
          </a:solidFill>
          <a:ln>
            <a:solidFill>
              <a:schemeClr val="accent6"/>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801"/>
          </a:p>
        </p:txBody>
      </p:sp>
      <p:sp>
        <p:nvSpPr>
          <p:cNvPr id="11" name="四角形: 角を丸くする 10">
            <a:extLst>
              <a:ext uri="{FF2B5EF4-FFF2-40B4-BE49-F238E27FC236}">
                <a16:creationId xmlns:a16="http://schemas.microsoft.com/office/drawing/2014/main" id="{12B830D1-916F-423C-A427-6810E3596A88}"/>
              </a:ext>
            </a:extLst>
          </p:cNvPr>
          <p:cNvSpPr/>
          <p:nvPr/>
        </p:nvSpPr>
        <p:spPr>
          <a:xfrm>
            <a:off x="8069277" y="2613839"/>
            <a:ext cx="1497497" cy="583095"/>
          </a:xfrm>
          <a:prstGeom prst="roundRect">
            <a:avLst/>
          </a:prstGeom>
          <a:solidFill>
            <a:srgbClr val="CCFF99"/>
          </a:solidFill>
          <a:ln>
            <a:solidFill>
              <a:schemeClr val="accent6"/>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801"/>
          </a:p>
        </p:txBody>
      </p:sp>
      <p:sp>
        <p:nvSpPr>
          <p:cNvPr id="12" name="テキスト ボックス 11">
            <a:extLst>
              <a:ext uri="{FF2B5EF4-FFF2-40B4-BE49-F238E27FC236}">
                <a16:creationId xmlns:a16="http://schemas.microsoft.com/office/drawing/2014/main" id="{05B4C1B4-5094-4E12-BB33-2380185D8B10}"/>
              </a:ext>
            </a:extLst>
          </p:cNvPr>
          <p:cNvSpPr txBox="1"/>
          <p:nvPr/>
        </p:nvSpPr>
        <p:spPr>
          <a:xfrm>
            <a:off x="383625" y="2649493"/>
            <a:ext cx="1384855" cy="507831"/>
          </a:xfrm>
          <a:prstGeom prst="rect">
            <a:avLst/>
          </a:prstGeom>
          <a:noFill/>
        </p:spPr>
        <p:txBody>
          <a:bodyPr wrap="square" rtlCol="0">
            <a:spAutoFit/>
          </a:bodyPr>
          <a:lstStyle/>
          <a:p>
            <a:pPr algn="ctr"/>
            <a:r>
              <a:rPr lang="ja-JP" altLang="en-US" sz="1600" b="1" dirty="0"/>
              <a:t>妊娠期</a:t>
            </a:r>
            <a:endParaRPr lang="en-US" altLang="ja-JP" sz="1600" b="1" dirty="0"/>
          </a:p>
          <a:p>
            <a:pPr algn="ctr"/>
            <a:r>
              <a:rPr lang="en-US" altLang="ja-JP" sz="1100" dirty="0"/>
              <a:t>(</a:t>
            </a:r>
            <a:r>
              <a:rPr lang="ja-JP" altLang="en-US" sz="1100" dirty="0"/>
              <a:t>妊娠</a:t>
            </a:r>
            <a:r>
              <a:rPr lang="en-US" altLang="ja-JP" sz="1100" dirty="0"/>
              <a:t>8</a:t>
            </a:r>
            <a:r>
              <a:rPr lang="ja-JP" altLang="en-US" sz="1100" dirty="0"/>
              <a:t>～</a:t>
            </a:r>
            <a:r>
              <a:rPr lang="en-US" altLang="ja-JP" sz="1100" dirty="0"/>
              <a:t>10</a:t>
            </a:r>
            <a:r>
              <a:rPr lang="ja-JP" altLang="en-US" sz="1100" dirty="0"/>
              <a:t>週前後</a:t>
            </a:r>
            <a:r>
              <a:rPr lang="en-US" altLang="ja-JP" sz="1100" dirty="0"/>
              <a:t>)</a:t>
            </a:r>
            <a:endParaRPr lang="ja-JP" altLang="en-US" sz="1100" dirty="0"/>
          </a:p>
        </p:txBody>
      </p:sp>
      <p:sp>
        <p:nvSpPr>
          <p:cNvPr id="13" name="テキスト ボックス 12">
            <a:extLst>
              <a:ext uri="{FF2B5EF4-FFF2-40B4-BE49-F238E27FC236}">
                <a16:creationId xmlns:a16="http://schemas.microsoft.com/office/drawing/2014/main" id="{A849AF09-2EF0-483D-BCF4-B176C9FB91ED}"/>
              </a:ext>
            </a:extLst>
          </p:cNvPr>
          <p:cNvSpPr txBox="1"/>
          <p:nvPr/>
        </p:nvSpPr>
        <p:spPr>
          <a:xfrm>
            <a:off x="2769632" y="2651470"/>
            <a:ext cx="1603519" cy="507831"/>
          </a:xfrm>
          <a:prstGeom prst="rect">
            <a:avLst/>
          </a:prstGeom>
          <a:noFill/>
        </p:spPr>
        <p:txBody>
          <a:bodyPr wrap="square" rtlCol="0">
            <a:spAutoFit/>
          </a:bodyPr>
          <a:lstStyle/>
          <a:p>
            <a:pPr algn="ctr"/>
            <a:r>
              <a:rPr lang="ja-JP" altLang="en-US" sz="1600" b="1" dirty="0"/>
              <a:t>妊娠期</a:t>
            </a:r>
            <a:endParaRPr lang="en-US" altLang="ja-JP" sz="1600" b="1" dirty="0"/>
          </a:p>
          <a:p>
            <a:pPr algn="ctr"/>
            <a:r>
              <a:rPr lang="en-US" altLang="ja-JP" sz="1100" dirty="0"/>
              <a:t>(</a:t>
            </a:r>
            <a:r>
              <a:rPr lang="ja-JP" altLang="en-US" sz="1100" dirty="0"/>
              <a:t>妊娠</a:t>
            </a:r>
            <a:r>
              <a:rPr lang="en-US" altLang="ja-JP" sz="1100" dirty="0"/>
              <a:t>32</a:t>
            </a:r>
            <a:r>
              <a:rPr lang="ja-JP" altLang="en-US" sz="1100" dirty="0"/>
              <a:t>～</a:t>
            </a:r>
            <a:r>
              <a:rPr lang="en-US" altLang="ja-JP" sz="1100" dirty="0"/>
              <a:t>34</a:t>
            </a:r>
            <a:r>
              <a:rPr lang="ja-JP" altLang="en-US" sz="1100" dirty="0"/>
              <a:t>週前後</a:t>
            </a:r>
            <a:r>
              <a:rPr lang="en-US" altLang="ja-JP" sz="1100" dirty="0"/>
              <a:t>)</a:t>
            </a:r>
            <a:endParaRPr lang="ja-JP" altLang="en-US" sz="1100" dirty="0"/>
          </a:p>
        </p:txBody>
      </p:sp>
      <p:sp>
        <p:nvSpPr>
          <p:cNvPr id="14" name="テキスト ボックス 13">
            <a:extLst>
              <a:ext uri="{FF2B5EF4-FFF2-40B4-BE49-F238E27FC236}">
                <a16:creationId xmlns:a16="http://schemas.microsoft.com/office/drawing/2014/main" id="{144C424B-3D52-4CDD-844F-9D9827F23790}"/>
              </a:ext>
            </a:extLst>
          </p:cNvPr>
          <p:cNvSpPr txBox="1"/>
          <p:nvPr/>
        </p:nvSpPr>
        <p:spPr>
          <a:xfrm>
            <a:off x="5605193" y="2730344"/>
            <a:ext cx="1603519" cy="338554"/>
          </a:xfrm>
          <a:prstGeom prst="rect">
            <a:avLst/>
          </a:prstGeom>
          <a:noFill/>
        </p:spPr>
        <p:txBody>
          <a:bodyPr wrap="square" rtlCol="0">
            <a:spAutoFit/>
          </a:bodyPr>
          <a:lstStyle/>
          <a:p>
            <a:pPr algn="ctr"/>
            <a:r>
              <a:rPr lang="ja-JP" altLang="en-US" sz="1600" b="1" dirty="0"/>
              <a:t>出産・産後</a:t>
            </a:r>
          </a:p>
        </p:txBody>
      </p:sp>
      <p:sp>
        <p:nvSpPr>
          <p:cNvPr id="15" name="テキスト ボックス 14">
            <a:extLst>
              <a:ext uri="{FF2B5EF4-FFF2-40B4-BE49-F238E27FC236}">
                <a16:creationId xmlns:a16="http://schemas.microsoft.com/office/drawing/2014/main" id="{3743A0F2-A42F-48D6-A9C1-E0E2C3A82004}"/>
              </a:ext>
            </a:extLst>
          </p:cNvPr>
          <p:cNvSpPr txBox="1"/>
          <p:nvPr/>
        </p:nvSpPr>
        <p:spPr>
          <a:xfrm>
            <a:off x="8016267" y="2744828"/>
            <a:ext cx="1603519" cy="338554"/>
          </a:xfrm>
          <a:prstGeom prst="rect">
            <a:avLst/>
          </a:prstGeom>
          <a:noFill/>
        </p:spPr>
        <p:txBody>
          <a:bodyPr wrap="square" rtlCol="0">
            <a:spAutoFit/>
          </a:bodyPr>
          <a:lstStyle/>
          <a:p>
            <a:pPr algn="ctr"/>
            <a:r>
              <a:rPr lang="ja-JP" altLang="en-US" sz="1600" b="1" dirty="0"/>
              <a:t>産後の育児期</a:t>
            </a:r>
          </a:p>
        </p:txBody>
      </p:sp>
      <p:sp>
        <p:nvSpPr>
          <p:cNvPr id="16" name="矢印: 五方向 15">
            <a:extLst>
              <a:ext uri="{FF2B5EF4-FFF2-40B4-BE49-F238E27FC236}">
                <a16:creationId xmlns:a16="http://schemas.microsoft.com/office/drawing/2014/main" id="{9FCF1DCE-EC83-4F55-961C-4C55E7E8D778}"/>
              </a:ext>
            </a:extLst>
          </p:cNvPr>
          <p:cNvSpPr/>
          <p:nvPr/>
        </p:nvSpPr>
        <p:spPr>
          <a:xfrm>
            <a:off x="281302" y="3737992"/>
            <a:ext cx="9473197" cy="356646"/>
          </a:xfrm>
          <a:prstGeom prst="homePlate">
            <a:avLst/>
          </a:prstGeom>
          <a:solidFill>
            <a:schemeClr val="accent1">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ysClr val="windowText" lastClr="000000"/>
                </a:solidFill>
              </a:rPr>
              <a:t>伴走型相談支援</a:t>
            </a:r>
          </a:p>
        </p:txBody>
      </p:sp>
      <p:sp>
        <p:nvSpPr>
          <p:cNvPr id="17" name="楕円 16">
            <a:extLst>
              <a:ext uri="{FF2B5EF4-FFF2-40B4-BE49-F238E27FC236}">
                <a16:creationId xmlns:a16="http://schemas.microsoft.com/office/drawing/2014/main" id="{6AC3109B-1477-49EA-AC90-9F59FABBA104}"/>
              </a:ext>
            </a:extLst>
          </p:cNvPr>
          <p:cNvSpPr/>
          <p:nvPr/>
        </p:nvSpPr>
        <p:spPr>
          <a:xfrm>
            <a:off x="320184" y="3262526"/>
            <a:ext cx="1384855" cy="4953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rPr>
              <a:t>アンケート</a:t>
            </a:r>
            <a:endParaRPr lang="en-US" altLang="ja-JP" sz="1200" b="1" dirty="0">
              <a:solidFill>
                <a:schemeClr val="bg1"/>
              </a:solidFill>
            </a:endParaRPr>
          </a:p>
          <a:p>
            <a:pPr algn="ctr"/>
            <a:r>
              <a:rPr lang="ja-JP" altLang="en-US" sz="1200" b="1" dirty="0">
                <a:solidFill>
                  <a:schemeClr val="bg1"/>
                </a:solidFill>
              </a:rPr>
              <a:t>面談</a:t>
            </a:r>
          </a:p>
        </p:txBody>
      </p:sp>
      <p:sp>
        <p:nvSpPr>
          <p:cNvPr id="20" name="テキスト ボックス 19">
            <a:extLst>
              <a:ext uri="{FF2B5EF4-FFF2-40B4-BE49-F238E27FC236}">
                <a16:creationId xmlns:a16="http://schemas.microsoft.com/office/drawing/2014/main" id="{C3E234AE-5315-463E-926B-F9C781AAA30B}"/>
              </a:ext>
            </a:extLst>
          </p:cNvPr>
          <p:cNvSpPr txBox="1"/>
          <p:nvPr/>
        </p:nvSpPr>
        <p:spPr>
          <a:xfrm>
            <a:off x="337524" y="3812038"/>
            <a:ext cx="4091607" cy="307905"/>
          </a:xfrm>
          <a:prstGeom prst="rect">
            <a:avLst/>
          </a:prstGeom>
          <a:noFill/>
        </p:spPr>
        <p:txBody>
          <a:bodyPr wrap="square" rtlCol="0">
            <a:spAutoFit/>
          </a:bodyPr>
          <a:lstStyle/>
          <a:p>
            <a:r>
              <a:rPr lang="ja-JP" altLang="en-US" sz="1401" dirty="0"/>
              <a:t>実施主体：ヘルス</a:t>
            </a:r>
            <a:r>
              <a:rPr lang="en-US" altLang="ja-JP" sz="1401" dirty="0"/>
              <a:t>C&amp;C</a:t>
            </a:r>
            <a:r>
              <a:rPr lang="ja-JP" altLang="en-US" sz="1401" dirty="0"/>
              <a:t>センター（健康課）</a:t>
            </a:r>
          </a:p>
        </p:txBody>
      </p:sp>
      <p:sp>
        <p:nvSpPr>
          <p:cNvPr id="23" name="テキスト ボックス 22">
            <a:extLst>
              <a:ext uri="{FF2B5EF4-FFF2-40B4-BE49-F238E27FC236}">
                <a16:creationId xmlns:a16="http://schemas.microsoft.com/office/drawing/2014/main" id="{97A82A6A-D691-41A4-B549-669FAE4090E6}"/>
              </a:ext>
            </a:extLst>
          </p:cNvPr>
          <p:cNvSpPr txBox="1"/>
          <p:nvPr/>
        </p:nvSpPr>
        <p:spPr>
          <a:xfrm>
            <a:off x="128575" y="1866250"/>
            <a:ext cx="10659727" cy="307777"/>
          </a:xfrm>
          <a:prstGeom prst="rect">
            <a:avLst/>
          </a:prstGeom>
          <a:noFill/>
        </p:spPr>
        <p:txBody>
          <a:bodyPr wrap="square" rtlCol="0">
            <a:spAutoFit/>
          </a:bodyPr>
          <a:lstStyle/>
          <a:p>
            <a:r>
              <a:rPr lang="ja-JP" altLang="en-US" sz="1400" dirty="0"/>
              <a:t>令和</a:t>
            </a:r>
            <a:r>
              <a:rPr lang="en-US" altLang="ja-JP" sz="1400" dirty="0"/>
              <a:t>4</a:t>
            </a:r>
            <a:r>
              <a:rPr lang="ja-JP" altLang="en-US" sz="1400" dirty="0"/>
              <a:t>年</a:t>
            </a:r>
            <a:r>
              <a:rPr lang="en-US" altLang="ja-JP" sz="1400" dirty="0"/>
              <a:t>4</a:t>
            </a:r>
            <a:r>
              <a:rPr lang="ja-JP" altLang="en-US" sz="1400" dirty="0"/>
              <a:t>月</a:t>
            </a:r>
            <a:r>
              <a:rPr lang="en-US" altLang="ja-JP" sz="1400" dirty="0"/>
              <a:t>1</a:t>
            </a:r>
            <a:r>
              <a:rPr lang="ja-JP" altLang="en-US" sz="1400" dirty="0"/>
              <a:t>日以降に妊娠届を出された方及び令和</a:t>
            </a:r>
            <a:r>
              <a:rPr lang="en-US" altLang="ja-JP" sz="1400" dirty="0"/>
              <a:t>4</a:t>
            </a:r>
            <a:r>
              <a:rPr lang="ja-JP" altLang="en-US" sz="1400" dirty="0"/>
              <a:t>年</a:t>
            </a:r>
            <a:r>
              <a:rPr lang="en-US" altLang="ja-JP" sz="1400" dirty="0"/>
              <a:t>4</a:t>
            </a:r>
            <a:r>
              <a:rPr lang="ja-JP" altLang="en-US" sz="1400" dirty="0"/>
              <a:t>月</a:t>
            </a:r>
            <a:r>
              <a:rPr lang="en-US" altLang="ja-JP" sz="1400" dirty="0"/>
              <a:t>1</a:t>
            </a:r>
            <a:r>
              <a:rPr lang="ja-JP" altLang="en-US" sz="1400" dirty="0"/>
              <a:t>日以降にお生まれになったお子さんを養育する方</a:t>
            </a:r>
          </a:p>
        </p:txBody>
      </p:sp>
      <p:sp>
        <p:nvSpPr>
          <p:cNvPr id="26" name="四角形: 角を丸くする 25">
            <a:extLst>
              <a:ext uri="{FF2B5EF4-FFF2-40B4-BE49-F238E27FC236}">
                <a16:creationId xmlns:a16="http://schemas.microsoft.com/office/drawing/2014/main" id="{2F1C556F-FE61-4B25-94A9-8FE2A181F113}"/>
              </a:ext>
            </a:extLst>
          </p:cNvPr>
          <p:cNvSpPr/>
          <p:nvPr/>
        </p:nvSpPr>
        <p:spPr>
          <a:xfrm>
            <a:off x="320184" y="4189386"/>
            <a:ext cx="1784565" cy="541219"/>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801"/>
          </a:p>
        </p:txBody>
      </p:sp>
      <p:sp>
        <p:nvSpPr>
          <p:cNvPr id="22" name="テキスト ボックス 21">
            <a:extLst>
              <a:ext uri="{FF2B5EF4-FFF2-40B4-BE49-F238E27FC236}">
                <a16:creationId xmlns:a16="http://schemas.microsoft.com/office/drawing/2014/main" id="{5CD94451-2590-4AC7-82E6-0EEA372F7286}"/>
              </a:ext>
            </a:extLst>
          </p:cNvPr>
          <p:cNvSpPr txBox="1"/>
          <p:nvPr/>
        </p:nvSpPr>
        <p:spPr>
          <a:xfrm>
            <a:off x="676997" y="4208846"/>
            <a:ext cx="1258693" cy="523220"/>
          </a:xfrm>
          <a:prstGeom prst="rect">
            <a:avLst/>
          </a:prstGeom>
          <a:ln>
            <a:no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ja-JP" altLang="en-US" sz="1600" b="1" dirty="0"/>
              <a:t>妊娠届出後</a:t>
            </a:r>
            <a:endParaRPr lang="en-US" altLang="ja-JP" sz="1600" b="1" dirty="0"/>
          </a:p>
          <a:p>
            <a:pPr algn="ctr"/>
            <a:r>
              <a:rPr lang="ja-JP" altLang="en-US" sz="1200" b="1" dirty="0"/>
              <a:t>（</a:t>
            </a:r>
            <a:r>
              <a:rPr lang="en-US" altLang="ja-JP" sz="1200" b="1" dirty="0"/>
              <a:t>5</a:t>
            </a:r>
            <a:r>
              <a:rPr lang="ja-JP" altLang="en-US" sz="1200" b="1" dirty="0"/>
              <a:t>万円相当）</a:t>
            </a:r>
          </a:p>
        </p:txBody>
      </p:sp>
      <p:sp>
        <p:nvSpPr>
          <p:cNvPr id="27" name="四角形: 角を丸くする 26">
            <a:extLst>
              <a:ext uri="{FF2B5EF4-FFF2-40B4-BE49-F238E27FC236}">
                <a16:creationId xmlns:a16="http://schemas.microsoft.com/office/drawing/2014/main" id="{49001F65-C3BA-48D5-B250-B455FFA13355}"/>
              </a:ext>
            </a:extLst>
          </p:cNvPr>
          <p:cNvSpPr/>
          <p:nvPr/>
        </p:nvSpPr>
        <p:spPr>
          <a:xfrm>
            <a:off x="5495759" y="4135341"/>
            <a:ext cx="1976175" cy="536369"/>
          </a:xfrm>
          <a:prstGeom prst="roundRect">
            <a:avLst/>
          </a:prstGeom>
          <a:solidFill>
            <a:srgbClr val="FFCCCC"/>
          </a:solidFill>
          <a:ln>
            <a:solidFill>
              <a:srgbClr val="FF9999"/>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1801"/>
          </a:p>
        </p:txBody>
      </p:sp>
      <p:sp>
        <p:nvSpPr>
          <p:cNvPr id="28" name="テキスト ボックス 27">
            <a:extLst>
              <a:ext uri="{FF2B5EF4-FFF2-40B4-BE49-F238E27FC236}">
                <a16:creationId xmlns:a16="http://schemas.microsoft.com/office/drawing/2014/main" id="{412C2B02-75B7-4A28-93F2-DBB2BE9DBBDC}"/>
              </a:ext>
            </a:extLst>
          </p:cNvPr>
          <p:cNvSpPr txBox="1"/>
          <p:nvPr/>
        </p:nvSpPr>
        <p:spPr>
          <a:xfrm>
            <a:off x="5821072" y="4148490"/>
            <a:ext cx="1634976" cy="523220"/>
          </a:xfrm>
          <a:prstGeom prst="rect">
            <a:avLst/>
          </a:prstGeom>
          <a:solidFill>
            <a:srgbClr val="FFCCCC"/>
          </a:solid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ja-JP" altLang="en-US" sz="1600" b="1" dirty="0"/>
              <a:t>赤ちゃん訪問後</a:t>
            </a:r>
            <a:endParaRPr lang="en-US" altLang="ja-JP" sz="1600" b="1" dirty="0"/>
          </a:p>
          <a:p>
            <a:pPr algn="ctr"/>
            <a:r>
              <a:rPr lang="ja-JP" altLang="en-US" sz="1200" b="1" dirty="0"/>
              <a:t>（</a:t>
            </a:r>
            <a:r>
              <a:rPr lang="en-US" altLang="ja-JP" sz="1200" b="1" dirty="0"/>
              <a:t>5</a:t>
            </a:r>
            <a:r>
              <a:rPr lang="ja-JP" altLang="en-US" sz="1200" b="1" dirty="0"/>
              <a:t>万円相当）</a:t>
            </a:r>
          </a:p>
        </p:txBody>
      </p:sp>
      <p:sp>
        <p:nvSpPr>
          <p:cNvPr id="29" name="雲 28">
            <a:extLst>
              <a:ext uri="{FF2B5EF4-FFF2-40B4-BE49-F238E27FC236}">
                <a16:creationId xmlns:a16="http://schemas.microsoft.com/office/drawing/2014/main" id="{75061594-02D2-4344-9E83-B3671225C4B6}"/>
              </a:ext>
            </a:extLst>
          </p:cNvPr>
          <p:cNvSpPr/>
          <p:nvPr/>
        </p:nvSpPr>
        <p:spPr>
          <a:xfrm>
            <a:off x="7309774" y="3288772"/>
            <a:ext cx="2412602" cy="962166"/>
          </a:xfrm>
          <a:prstGeom prst="cloud">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dirty="0"/>
          </a:p>
        </p:txBody>
      </p:sp>
      <p:sp>
        <p:nvSpPr>
          <p:cNvPr id="31" name="楕円 30">
            <a:extLst>
              <a:ext uri="{FF2B5EF4-FFF2-40B4-BE49-F238E27FC236}">
                <a16:creationId xmlns:a16="http://schemas.microsoft.com/office/drawing/2014/main" id="{C8D2996B-31AE-4C79-A16E-BE4524963DE6}"/>
              </a:ext>
            </a:extLst>
          </p:cNvPr>
          <p:cNvSpPr/>
          <p:nvPr/>
        </p:nvSpPr>
        <p:spPr>
          <a:xfrm>
            <a:off x="2843556" y="3262526"/>
            <a:ext cx="1384855" cy="552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rPr>
              <a:t>アンケート</a:t>
            </a:r>
            <a:endParaRPr lang="en-US" altLang="ja-JP" sz="1200" b="1" dirty="0">
              <a:solidFill>
                <a:schemeClr val="bg1"/>
              </a:solidFill>
            </a:endParaRPr>
          </a:p>
          <a:p>
            <a:pPr algn="ctr"/>
            <a:r>
              <a:rPr lang="ja-JP" altLang="en-US" sz="1200" b="1" dirty="0">
                <a:solidFill>
                  <a:schemeClr val="bg1"/>
                </a:solidFill>
              </a:rPr>
              <a:t>必要時面談</a:t>
            </a:r>
          </a:p>
        </p:txBody>
      </p:sp>
      <p:sp>
        <p:nvSpPr>
          <p:cNvPr id="32" name="楕円 31">
            <a:extLst>
              <a:ext uri="{FF2B5EF4-FFF2-40B4-BE49-F238E27FC236}">
                <a16:creationId xmlns:a16="http://schemas.microsoft.com/office/drawing/2014/main" id="{B5711EC0-EEFE-46A4-B9F9-2B15A2731726}"/>
              </a:ext>
            </a:extLst>
          </p:cNvPr>
          <p:cNvSpPr/>
          <p:nvPr/>
        </p:nvSpPr>
        <p:spPr>
          <a:xfrm>
            <a:off x="5672388" y="3294395"/>
            <a:ext cx="1384855" cy="5089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rPr>
              <a:t>アンケート</a:t>
            </a:r>
            <a:endParaRPr lang="en-US" altLang="ja-JP" sz="1200" b="1" dirty="0">
              <a:solidFill>
                <a:schemeClr val="bg1"/>
              </a:solidFill>
            </a:endParaRPr>
          </a:p>
          <a:p>
            <a:pPr algn="ctr"/>
            <a:r>
              <a:rPr lang="ja-JP" altLang="en-US" sz="1200" b="1" dirty="0">
                <a:solidFill>
                  <a:schemeClr val="bg1"/>
                </a:solidFill>
              </a:rPr>
              <a:t>面談</a:t>
            </a:r>
          </a:p>
        </p:txBody>
      </p:sp>
      <p:sp>
        <p:nvSpPr>
          <p:cNvPr id="33" name="テキスト ボックス 32">
            <a:extLst>
              <a:ext uri="{FF2B5EF4-FFF2-40B4-BE49-F238E27FC236}">
                <a16:creationId xmlns:a16="http://schemas.microsoft.com/office/drawing/2014/main" id="{BFFB7365-6CD4-42D7-821F-4E78F6276E72}"/>
              </a:ext>
            </a:extLst>
          </p:cNvPr>
          <p:cNvSpPr txBox="1"/>
          <p:nvPr/>
        </p:nvSpPr>
        <p:spPr>
          <a:xfrm>
            <a:off x="128575" y="1152386"/>
            <a:ext cx="9570146" cy="523220"/>
          </a:xfrm>
          <a:prstGeom prst="rect">
            <a:avLst/>
          </a:prstGeom>
          <a:noFill/>
        </p:spPr>
        <p:txBody>
          <a:bodyPr wrap="square" rtlCol="0">
            <a:spAutoFit/>
          </a:bodyPr>
          <a:lstStyle/>
          <a:p>
            <a:r>
              <a:rPr lang="ja-JP" altLang="en-US" sz="1400" dirty="0"/>
              <a:t>久山町では、全ての妊婦さんや子育て家庭が安心して出産・子育てができるよう、妊娠期から子育て期にわたって</a:t>
            </a:r>
            <a:endParaRPr lang="en-US" altLang="ja-JP" sz="1400" dirty="0"/>
          </a:p>
          <a:p>
            <a:r>
              <a:rPr lang="ja-JP" altLang="en-US" sz="1400" dirty="0"/>
              <a:t>相談に応じて必要な支援につなぐ伴走型の相談支援と、経済的支援を一体的に実施する事業を行っています。</a:t>
            </a:r>
          </a:p>
        </p:txBody>
      </p:sp>
      <p:sp>
        <p:nvSpPr>
          <p:cNvPr id="34" name="テキスト ボックス 33">
            <a:extLst>
              <a:ext uri="{FF2B5EF4-FFF2-40B4-BE49-F238E27FC236}">
                <a16:creationId xmlns:a16="http://schemas.microsoft.com/office/drawing/2014/main" id="{560772CF-681D-4931-9246-7273DE02D85A}"/>
              </a:ext>
            </a:extLst>
          </p:cNvPr>
          <p:cNvSpPr txBox="1"/>
          <p:nvPr/>
        </p:nvSpPr>
        <p:spPr>
          <a:xfrm>
            <a:off x="106833" y="1607636"/>
            <a:ext cx="1461047" cy="307777"/>
          </a:xfrm>
          <a:prstGeom prst="rect">
            <a:avLst/>
          </a:prstGeom>
          <a:noFill/>
        </p:spPr>
        <p:txBody>
          <a:bodyPr wrap="square" rtlCol="0">
            <a:spAutoFit/>
          </a:bodyPr>
          <a:lstStyle/>
          <a:p>
            <a:r>
              <a:rPr lang="ja-JP" altLang="en-US" sz="1400" b="1" dirty="0"/>
              <a:t>２　対象者</a:t>
            </a:r>
          </a:p>
        </p:txBody>
      </p:sp>
      <p:sp>
        <p:nvSpPr>
          <p:cNvPr id="36" name="テキスト ボックス 35">
            <a:extLst>
              <a:ext uri="{FF2B5EF4-FFF2-40B4-BE49-F238E27FC236}">
                <a16:creationId xmlns:a16="http://schemas.microsoft.com/office/drawing/2014/main" id="{1A06A1D5-94B8-43E7-850D-7D25CD4FA5D4}"/>
              </a:ext>
            </a:extLst>
          </p:cNvPr>
          <p:cNvSpPr txBox="1"/>
          <p:nvPr/>
        </p:nvSpPr>
        <p:spPr>
          <a:xfrm>
            <a:off x="84737" y="5182331"/>
            <a:ext cx="9637639" cy="1169551"/>
          </a:xfrm>
          <a:prstGeom prst="rect">
            <a:avLst/>
          </a:prstGeom>
          <a:noFill/>
        </p:spPr>
        <p:txBody>
          <a:bodyPr wrap="square" rtlCol="0">
            <a:spAutoFit/>
          </a:bodyPr>
          <a:lstStyle/>
          <a:p>
            <a:r>
              <a:rPr lang="en-US" altLang="ja-JP" sz="1400" dirty="0"/>
              <a:t>※</a:t>
            </a:r>
            <a:r>
              <a:rPr lang="ja-JP" altLang="en-US" sz="1400" dirty="0"/>
              <a:t>給付金の申請には、支援に必要と判断した場合は市町村、医療機関、相談支援関係機関等と把握した情報について</a:t>
            </a:r>
            <a:endParaRPr lang="en-US" altLang="ja-JP" sz="1400" dirty="0"/>
          </a:p>
          <a:p>
            <a:r>
              <a:rPr lang="ja-JP" altLang="en-US" sz="1400" dirty="0"/>
              <a:t>　相互に確認、共有することに同意いただく必要があります。</a:t>
            </a:r>
            <a:endParaRPr lang="en-US" altLang="ja-JP" sz="1400" dirty="0"/>
          </a:p>
          <a:p>
            <a:r>
              <a:rPr lang="en-US" altLang="ja-JP" sz="1400" dirty="0"/>
              <a:t>※</a:t>
            </a:r>
            <a:r>
              <a:rPr lang="ja-JP" altLang="en-US" sz="1400" dirty="0"/>
              <a:t>転入前市町村で出産・子育て応援交付金にかかる給付金等を受けた方は、対象外の場合があります。</a:t>
            </a:r>
            <a:endParaRPr lang="en-US" altLang="ja-JP" sz="1400" dirty="0"/>
          </a:p>
          <a:p>
            <a:r>
              <a:rPr lang="ja-JP" altLang="en-US" sz="1400" dirty="0"/>
              <a:t>　出産前後で転入出を確認した場合、給付金等の受給状況について他の自治体等に確認する場合がありますので、ご</a:t>
            </a:r>
            <a:endParaRPr lang="en-US" altLang="ja-JP" sz="1400" dirty="0"/>
          </a:p>
          <a:p>
            <a:r>
              <a:rPr lang="ja-JP" altLang="en-US" sz="1400" dirty="0"/>
              <a:t>　了承ください。</a:t>
            </a:r>
          </a:p>
        </p:txBody>
      </p:sp>
      <p:sp>
        <p:nvSpPr>
          <p:cNvPr id="5" name="四角形: 角を丸くする 4">
            <a:extLst>
              <a:ext uri="{FF2B5EF4-FFF2-40B4-BE49-F238E27FC236}">
                <a16:creationId xmlns:a16="http://schemas.microsoft.com/office/drawing/2014/main" id="{3B3DA9CF-61ED-4563-82D0-35E745838362}"/>
              </a:ext>
            </a:extLst>
          </p:cNvPr>
          <p:cNvSpPr/>
          <p:nvPr/>
        </p:nvSpPr>
        <p:spPr>
          <a:xfrm>
            <a:off x="300758" y="4186147"/>
            <a:ext cx="337915" cy="544458"/>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600" dirty="0"/>
              <a:t>申請</a:t>
            </a:r>
          </a:p>
        </p:txBody>
      </p:sp>
      <p:sp>
        <p:nvSpPr>
          <p:cNvPr id="37" name="四角形: 角を丸くする 36">
            <a:extLst>
              <a:ext uri="{FF2B5EF4-FFF2-40B4-BE49-F238E27FC236}">
                <a16:creationId xmlns:a16="http://schemas.microsoft.com/office/drawing/2014/main" id="{D6D6D937-62A5-45D6-AF68-F0DFBFA83B26}"/>
              </a:ext>
            </a:extLst>
          </p:cNvPr>
          <p:cNvSpPr/>
          <p:nvPr/>
        </p:nvSpPr>
        <p:spPr>
          <a:xfrm>
            <a:off x="5495760" y="4137368"/>
            <a:ext cx="337915" cy="541219"/>
          </a:xfrm>
          <a:prstGeom prst="roundRect">
            <a:avLst/>
          </a:prstGeom>
          <a:solidFill>
            <a:srgbClr val="FFCCCC"/>
          </a:solidFill>
          <a:ln>
            <a:solidFill>
              <a:srgbClr val="FF9999"/>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dirty="0"/>
              <a:t>申請</a:t>
            </a:r>
          </a:p>
        </p:txBody>
      </p:sp>
      <p:sp>
        <p:nvSpPr>
          <p:cNvPr id="38" name="テキスト ボックス 37">
            <a:extLst>
              <a:ext uri="{FF2B5EF4-FFF2-40B4-BE49-F238E27FC236}">
                <a16:creationId xmlns:a16="http://schemas.microsoft.com/office/drawing/2014/main" id="{EA1B37DD-79E2-4DA9-8613-5BCDEBA95F5C}"/>
              </a:ext>
            </a:extLst>
          </p:cNvPr>
          <p:cNvSpPr txBox="1"/>
          <p:nvPr/>
        </p:nvSpPr>
        <p:spPr>
          <a:xfrm>
            <a:off x="7539135" y="3446689"/>
            <a:ext cx="2366865" cy="646331"/>
          </a:xfrm>
          <a:prstGeom prst="rect">
            <a:avLst/>
          </a:prstGeom>
          <a:noFill/>
        </p:spPr>
        <p:txBody>
          <a:bodyPr wrap="square" rtlCol="0">
            <a:spAutoFit/>
          </a:bodyPr>
          <a:lstStyle/>
          <a:p>
            <a:r>
              <a:rPr lang="ja-JP" altLang="en-US" sz="1200" dirty="0"/>
              <a:t>・子育てに関する情報提供</a:t>
            </a:r>
            <a:endParaRPr lang="en-US" altLang="ja-JP" sz="1200" dirty="0"/>
          </a:p>
          <a:p>
            <a:r>
              <a:rPr lang="ja-JP" altLang="en-US" sz="1200" dirty="0"/>
              <a:t>・サービスの紹介</a:t>
            </a:r>
            <a:endParaRPr lang="en-US" altLang="ja-JP" sz="1200" dirty="0"/>
          </a:p>
          <a:p>
            <a:r>
              <a:rPr lang="ja-JP" altLang="en-US" sz="1200" dirty="0"/>
              <a:t>・相談の実施</a:t>
            </a:r>
            <a:endParaRPr lang="en-US" altLang="ja-JP" sz="1600" dirty="0"/>
          </a:p>
        </p:txBody>
      </p:sp>
      <p:sp>
        <p:nvSpPr>
          <p:cNvPr id="18" name="正方形/長方形 17">
            <a:extLst>
              <a:ext uri="{FF2B5EF4-FFF2-40B4-BE49-F238E27FC236}">
                <a16:creationId xmlns:a16="http://schemas.microsoft.com/office/drawing/2014/main" id="{D0583C4C-4976-46C2-8016-32BB0535DF8A}"/>
              </a:ext>
            </a:extLst>
          </p:cNvPr>
          <p:cNvSpPr/>
          <p:nvPr/>
        </p:nvSpPr>
        <p:spPr>
          <a:xfrm>
            <a:off x="128575" y="2510741"/>
            <a:ext cx="9669762" cy="2518229"/>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ja-JP" altLang="en-US" sz="1801"/>
          </a:p>
        </p:txBody>
      </p:sp>
      <p:sp>
        <p:nvSpPr>
          <p:cNvPr id="3" name="タイトル 1">
            <a:extLst>
              <a:ext uri="{FF2B5EF4-FFF2-40B4-BE49-F238E27FC236}">
                <a16:creationId xmlns:a16="http://schemas.microsoft.com/office/drawing/2014/main" id="{D3B00E5E-3ED8-88A0-A2BC-C7C1A2FE773F}"/>
              </a:ext>
            </a:extLst>
          </p:cNvPr>
          <p:cNvSpPr txBox="1">
            <a:spLocks/>
          </p:cNvSpPr>
          <p:nvPr/>
        </p:nvSpPr>
        <p:spPr>
          <a:xfrm>
            <a:off x="36167" y="-37573"/>
            <a:ext cx="5502138" cy="572002"/>
          </a:xfrm>
          <a:prstGeom prst="rect">
            <a:avLst/>
          </a:prstGeom>
        </p:spPr>
        <p:txBody>
          <a:bodyPr vert="horz" lIns="91440" tIns="45721" rIns="91440" bIns="45721"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b="1" dirty="0">
                <a:solidFill>
                  <a:srgbClr val="0070C0"/>
                </a:solidFill>
                <a:latin typeface="+mn-ea"/>
                <a:ea typeface="+mn-ea"/>
              </a:rPr>
              <a:t>令和</a:t>
            </a:r>
            <a:r>
              <a:rPr lang="en-US" altLang="ja-JP" sz="1400" b="1" dirty="0">
                <a:solidFill>
                  <a:srgbClr val="0070C0"/>
                </a:solidFill>
                <a:latin typeface="+mn-ea"/>
                <a:ea typeface="+mn-ea"/>
              </a:rPr>
              <a:t>4</a:t>
            </a:r>
            <a:r>
              <a:rPr lang="ja-JP" altLang="en-US" sz="1400" b="1" dirty="0">
                <a:solidFill>
                  <a:srgbClr val="0070C0"/>
                </a:solidFill>
                <a:latin typeface="+mn-ea"/>
                <a:ea typeface="+mn-ea"/>
              </a:rPr>
              <a:t>年</a:t>
            </a:r>
            <a:r>
              <a:rPr lang="en-US" altLang="ja-JP" sz="1400" b="1" dirty="0">
                <a:solidFill>
                  <a:srgbClr val="0070C0"/>
                </a:solidFill>
                <a:latin typeface="+mn-ea"/>
                <a:ea typeface="+mn-ea"/>
              </a:rPr>
              <a:t>4</a:t>
            </a:r>
            <a:r>
              <a:rPr lang="ja-JP" altLang="en-US" sz="1400" b="1" dirty="0">
                <a:solidFill>
                  <a:srgbClr val="0070C0"/>
                </a:solidFill>
                <a:latin typeface="+mn-ea"/>
                <a:ea typeface="+mn-ea"/>
              </a:rPr>
              <a:t>月</a:t>
            </a:r>
            <a:r>
              <a:rPr lang="en-US" altLang="ja-JP" sz="1400" b="1" dirty="0">
                <a:solidFill>
                  <a:srgbClr val="0070C0"/>
                </a:solidFill>
                <a:latin typeface="+mn-ea"/>
                <a:ea typeface="+mn-ea"/>
              </a:rPr>
              <a:t>1</a:t>
            </a:r>
            <a:r>
              <a:rPr lang="ja-JP" altLang="en-US" sz="1400" b="1" dirty="0">
                <a:solidFill>
                  <a:srgbClr val="0070C0"/>
                </a:solidFill>
                <a:latin typeface="+mn-ea"/>
                <a:ea typeface="+mn-ea"/>
              </a:rPr>
              <a:t>日以降にお生まれのお子さまの保護者様</a:t>
            </a:r>
            <a:endParaRPr lang="en-US" altLang="ja-JP" sz="1400" b="1" dirty="0">
              <a:solidFill>
                <a:srgbClr val="0070C0"/>
              </a:solidFill>
              <a:latin typeface="+mn-ea"/>
              <a:ea typeface="+mn-ea"/>
            </a:endParaRPr>
          </a:p>
          <a:p>
            <a:pPr algn="l"/>
            <a:r>
              <a:rPr lang="ja-JP" altLang="en-US" sz="1400" b="1" dirty="0">
                <a:solidFill>
                  <a:srgbClr val="0070C0"/>
                </a:solidFill>
                <a:latin typeface="+mn-ea"/>
                <a:ea typeface="+mn-ea"/>
              </a:rPr>
              <a:t>令和</a:t>
            </a:r>
            <a:r>
              <a:rPr lang="en-US" altLang="ja-JP" sz="1400" b="1" dirty="0">
                <a:solidFill>
                  <a:srgbClr val="0070C0"/>
                </a:solidFill>
                <a:latin typeface="+mn-ea"/>
                <a:ea typeface="+mn-ea"/>
              </a:rPr>
              <a:t>4</a:t>
            </a:r>
            <a:r>
              <a:rPr lang="ja-JP" altLang="en-US" sz="1400" b="1" dirty="0">
                <a:solidFill>
                  <a:srgbClr val="0070C0"/>
                </a:solidFill>
                <a:latin typeface="+mn-ea"/>
                <a:ea typeface="+mn-ea"/>
              </a:rPr>
              <a:t>年</a:t>
            </a:r>
            <a:r>
              <a:rPr lang="en-US" altLang="ja-JP" sz="1400" b="1" dirty="0">
                <a:solidFill>
                  <a:srgbClr val="0070C0"/>
                </a:solidFill>
                <a:latin typeface="+mn-ea"/>
                <a:ea typeface="+mn-ea"/>
              </a:rPr>
              <a:t>4</a:t>
            </a:r>
            <a:r>
              <a:rPr lang="ja-JP" altLang="en-US" sz="1400" b="1" dirty="0">
                <a:solidFill>
                  <a:srgbClr val="0070C0"/>
                </a:solidFill>
                <a:latin typeface="+mn-ea"/>
                <a:ea typeface="+mn-ea"/>
              </a:rPr>
              <a:t>月</a:t>
            </a:r>
            <a:r>
              <a:rPr lang="en-US" altLang="ja-JP" sz="1400" b="1" dirty="0">
                <a:solidFill>
                  <a:srgbClr val="0070C0"/>
                </a:solidFill>
                <a:latin typeface="+mn-ea"/>
                <a:ea typeface="+mn-ea"/>
              </a:rPr>
              <a:t>1</a:t>
            </a:r>
            <a:r>
              <a:rPr lang="ja-JP" altLang="en-US" sz="1400" b="1" dirty="0">
                <a:solidFill>
                  <a:srgbClr val="0070C0"/>
                </a:solidFill>
                <a:latin typeface="+mn-ea"/>
                <a:ea typeface="+mn-ea"/>
              </a:rPr>
              <a:t>日以降に母子手帳を受け取られた妊婦さんへ</a:t>
            </a:r>
          </a:p>
        </p:txBody>
      </p:sp>
      <p:sp>
        <p:nvSpPr>
          <p:cNvPr id="7" name="テキスト ボックス 6">
            <a:extLst>
              <a:ext uri="{FF2B5EF4-FFF2-40B4-BE49-F238E27FC236}">
                <a16:creationId xmlns:a16="http://schemas.microsoft.com/office/drawing/2014/main" id="{BEDF4A83-1361-3219-C79E-83F16DD5BD50}"/>
              </a:ext>
            </a:extLst>
          </p:cNvPr>
          <p:cNvSpPr txBox="1"/>
          <p:nvPr/>
        </p:nvSpPr>
        <p:spPr>
          <a:xfrm>
            <a:off x="214737" y="6305444"/>
            <a:ext cx="947319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dirty="0"/>
              <a:t>【</a:t>
            </a:r>
            <a:r>
              <a:rPr lang="ja-JP" altLang="en-US" dirty="0"/>
              <a:t>お問い合わせ先</a:t>
            </a:r>
            <a:r>
              <a:rPr lang="en-US" altLang="ja-JP" dirty="0"/>
              <a:t>】</a:t>
            </a:r>
            <a:r>
              <a:rPr lang="ja-JP" altLang="en-US" dirty="0"/>
              <a:t>久山町ヘルス</a:t>
            </a:r>
            <a:r>
              <a:rPr lang="en-US" altLang="ja-JP" dirty="0"/>
              <a:t>C&amp;C</a:t>
            </a:r>
            <a:r>
              <a:rPr lang="ja-JP" altLang="en-US" dirty="0"/>
              <a:t>センター（役場　健康課）　</a:t>
            </a:r>
            <a:r>
              <a:rPr lang="en-US" altLang="ja-JP" dirty="0"/>
              <a:t>TEL</a:t>
            </a:r>
            <a:r>
              <a:rPr lang="ja-JP" altLang="en-US" dirty="0"/>
              <a:t>：</a:t>
            </a:r>
            <a:r>
              <a:rPr lang="en-US" altLang="ja-JP" dirty="0"/>
              <a:t>092</a:t>
            </a:r>
            <a:r>
              <a:rPr lang="ja-JP" altLang="en-US" dirty="0"/>
              <a:t>－</a:t>
            </a:r>
            <a:r>
              <a:rPr lang="en-US" altLang="ja-JP" dirty="0"/>
              <a:t>976</a:t>
            </a:r>
            <a:r>
              <a:rPr lang="ja-JP" altLang="en-US" dirty="0"/>
              <a:t>－</a:t>
            </a:r>
            <a:r>
              <a:rPr lang="en-US" altLang="ja-JP" dirty="0"/>
              <a:t>3377</a:t>
            </a:r>
            <a:endParaRPr lang="ja-JP" altLang="en-US" dirty="0"/>
          </a:p>
        </p:txBody>
      </p:sp>
      <p:sp>
        <p:nvSpPr>
          <p:cNvPr id="19" name="四角形: 角を丸くする 18">
            <a:extLst>
              <a:ext uri="{FF2B5EF4-FFF2-40B4-BE49-F238E27FC236}">
                <a16:creationId xmlns:a16="http://schemas.microsoft.com/office/drawing/2014/main" id="{F4FB5776-62C1-1683-5A59-C3A857B8FA68}"/>
              </a:ext>
            </a:extLst>
          </p:cNvPr>
          <p:cNvSpPr/>
          <p:nvPr/>
        </p:nvSpPr>
        <p:spPr>
          <a:xfrm>
            <a:off x="292331" y="4763732"/>
            <a:ext cx="1784564" cy="221442"/>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ysClr val="windowText" lastClr="000000"/>
                </a:solidFill>
              </a:rPr>
              <a:t>出産応援給付金</a:t>
            </a:r>
          </a:p>
        </p:txBody>
      </p:sp>
      <p:sp>
        <p:nvSpPr>
          <p:cNvPr id="21" name="四角形: 角を丸くする 20">
            <a:extLst>
              <a:ext uri="{FF2B5EF4-FFF2-40B4-BE49-F238E27FC236}">
                <a16:creationId xmlns:a16="http://schemas.microsoft.com/office/drawing/2014/main" id="{C49F25E5-E512-2C3C-9016-B8DD33CE5EC2}"/>
              </a:ext>
            </a:extLst>
          </p:cNvPr>
          <p:cNvSpPr/>
          <p:nvPr/>
        </p:nvSpPr>
        <p:spPr>
          <a:xfrm>
            <a:off x="5521003" y="4730604"/>
            <a:ext cx="1950931" cy="254569"/>
          </a:xfrm>
          <a:prstGeom prst="roundRect">
            <a:avLst/>
          </a:prstGeom>
          <a:solidFill>
            <a:srgbClr val="FFCCCC"/>
          </a:solidFill>
          <a:ln>
            <a:solidFill>
              <a:srgbClr val="FF9999"/>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b="1" dirty="0">
                <a:solidFill>
                  <a:sysClr val="windowText" lastClr="000000"/>
                </a:solidFill>
              </a:rPr>
              <a:t>子育て応援給付金</a:t>
            </a:r>
          </a:p>
        </p:txBody>
      </p:sp>
    </p:spTree>
    <p:extLst>
      <p:ext uri="{BB962C8B-B14F-4D97-AF65-F5344CB8AC3E}">
        <p14:creationId xmlns:p14="http://schemas.microsoft.com/office/powerpoint/2010/main" val="28323741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TotalTime>
  <Words>351</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Calibri</vt:lpstr>
      <vt:lpstr>Calibri Light</vt:lpstr>
      <vt:lpstr>Office テーマ</vt:lpstr>
      <vt:lpstr>出産・子育て応援給付金についてのご案内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出産・子育て応援交付金</dc:title>
  <dc:creator>小柳京子</dc:creator>
  <cp:lastModifiedBy>髙﨑 育美</cp:lastModifiedBy>
  <cp:revision>36</cp:revision>
  <cp:lastPrinted>2023-01-12T00:35:00Z</cp:lastPrinted>
  <dcterms:created xsi:type="dcterms:W3CDTF">2022-12-07T09:06:13Z</dcterms:created>
  <dcterms:modified xsi:type="dcterms:W3CDTF">2023-01-12T00:36:44Z</dcterms:modified>
</cp:coreProperties>
</file>