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56" r:id="rId2"/>
    <p:sldId id="257"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6699"/>
    <a:srgbClr val="FF7C80"/>
    <a:srgbClr val="FF9999"/>
    <a:srgbClr val="FFCC66"/>
    <a:srgbClr val="CCFF99"/>
    <a:srgbClr val="99FF66"/>
    <a:srgbClr val="99FF33"/>
    <a:srgbClr val="FF99CC"/>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4280" autoAdjust="0"/>
  </p:normalViewPr>
  <p:slideViewPr>
    <p:cSldViewPr snapToGrid="0">
      <p:cViewPr>
        <p:scale>
          <a:sx n="100" d="100"/>
          <a:sy n="100" d="100"/>
        </p:scale>
        <p:origin x="1668" y="-20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81A5E4D-AA5F-477F-A06D-2DF604F4EF6F}" type="datetimeFigureOut">
              <a:rPr kumimoji="1" lang="ja-JP" altLang="en-US" smtClean="0"/>
              <a:t>2023/1/12</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48F71FF-4054-4618-B52D-20997B86B9A1}" type="slidenum">
              <a:rPr kumimoji="1" lang="ja-JP" altLang="en-US" smtClean="0"/>
              <a:t>‹#›</a:t>
            </a:fld>
            <a:endParaRPr kumimoji="1" lang="ja-JP" altLang="en-US"/>
          </a:p>
        </p:txBody>
      </p:sp>
    </p:spTree>
    <p:extLst>
      <p:ext uri="{BB962C8B-B14F-4D97-AF65-F5344CB8AC3E}">
        <p14:creationId xmlns:p14="http://schemas.microsoft.com/office/powerpoint/2010/main" val="170845198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48F71FF-4054-4618-B52D-20997B86B9A1}" type="slidenum">
              <a:rPr kumimoji="1" lang="ja-JP" altLang="en-US" smtClean="0"/>
              <a:t>1</a:t>
            </a:fld>
            <a:endParaRPr kumimoji="1" lang="ja-JP" altLang="en-US"/>
          </a:p>
        </p:txBody>
      </p:sp>
    </p:spTree>
    <p:extLst>
      <p:ext uri="{BB962C8B-B14F-4D97-AF65-F5344CB8AC3E}">
        <p14:creationId xmlns:p14="http://schemas.microsoft.com/office/powerpoint/2010/main" val="26316819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A15A58A-6F5A-40FC-92FB-40D8AA0AEE49}" type="datetimeFigureOut">
              <a:rPr kumimoji="1" lang="ja-JP" altLang="en-US" smtClean="0"/>
              <a:t>2023/1/12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CD112B0-7F47-4081-A09C-E6063CAA6B4F}" type="slidenum">
              <a:rPr kumimoji="1" lang="ja-JP" altLang="en-US" smtClean="0"/>
              <a:t>‹#›</a:t>
            </a:fld>
            <a:endParaRPr kumimoji="1" lang="ja-JP" altLang="en-US"/>
          </a:p>
        </p:txBody>
      </p:sp>
    </p:spTree>
    <p:extLst>
      <p:ext uri="{BB962C8B-B14F-4D97-AF65-F5344CB8AC3E}">
        <p14:creationId xmlns:p14="http://schemas.microsoft.com/office/powerpoint/2010/main" val="2898391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A15A58A-6F5A-40FC-92FB-40D8AA0AEE49}" type="datetimeFigureOut">
              <a:rPr kumimoji="1" lang="ja-JP" altLang="en-US" smtClean="0"/>
              <a:t>2023/1/12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CD112B0-7F47-4081-A09C-E6063CAA6B4F}" type="slidenum">
              <a:rPr kumimoji="1" lang="ja-JP" altLang="en-US" smtClean="0"/>
              <a:t>‹#›</a:t>
            </a:fld>
            <a:endParaRPr kumimoji="1" lang="ja-JP" altLang="en-US"/>
          </a:p>
        </p:txBody>
      </p:sp>
    </p:spTree>
    <p:extLst>
      <p:ext uri="{BB962C8B-B14F-4D97-AF65-F5344CB8AC3E}">
        <p14:creationId xmlns:p14="http://schemas.microsoft.com/office/powerpoint/2010/main" val="2209122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A15A58A-6F5A-40FC-92FB-40D8AA0AEE49}" type="datetimeFigureOut">
              <a:rPr kumimoji="1" lang="ja-JP" altLang="en-US" smtClean="0"/>
              <a:t>2023/1/12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CD112B0-7F47-4081-A09C-E6063CAA6B4F}" type="slidenum">
              <a:rPr kumimoji="1" lang="ja-JP" altLang="en-US" smtClean="0"/>
              <a:t>‹#›</a:t>
            </a:fld>
            <a:endParaRPr kumimoji="1" lang="ja-JP" altLang="en-US"/>
          </a:p>
        </p:txBody>
      </p:sp>
    </p:spTree>
    <p:extLst>
      <p:ext uri="{BB962C8B-B14F-4D97-AF65-F5344CB8AC3E}">
        <p14:creationId xmlns:p14="http://schemas.microsoft.com/office/powerpoint/2010/main" val="1770620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A15A58A-6F5A-40FC-92FB-40D8AA0AEE49}" type="datetimeFigureOut">
              <a:rPr kumimoji="1" lang="ja-JP" altLang="en-US" smtClean="0"/>
              <a:t>2023/1/12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CD112B0-7F47-4081-A09C-E6063CAA6B4F}" type="slidenum">
              <a:rPr kumimoji="1" lang="ja-JP" altLang="en-US" smtClean="0"/>
              <a:t>‹#›</a:t>
            </a:fld>
            <a:endParaRPr kumimoji="1" lang="ja-JP" altLang="en-US"/>
          </a:p>
        </p:txBody>
      </p:sp>
    </p:spTree>
    <p:extLst>
      <p:ext uri="{BB962C8B-B14F-4D97-AF65-F5344CB8AC3E}">
        <p14:creationId xmlns:p14="http://schemas.microsoft.com/office/powerpoint/2010/main" val="2535503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A15A58A-6F5A-40FC-92FB-40D8AA0AEE49}" type="datetimeFigureOut">
              <a:rPr kumimoji="1" lang="ja-JP" altLang="en-US" smtClean="0"/>
              <a:t>2023/1/12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CD112B0-7F47-4081-A09C-E6063CAA6B4F}" type="slidenum">
              <a:rPr kumimoji="1" lang="ja-JP" altLang="en-US" smtClean="0"/>
              <a:t>‹#›</a:t>
            </a:fld>
            <a:endParaRPr kumimoji="1" lang="ja-JP" altLang="en-US"/>
          </a:p>
        </p:txBody>
      </p:sp>
    </p:spTree>
    <p:extLst>
      <p:ext uri="{BB962C8B-B14F-4D97-AF65-F5344CB8AC3E}">
        <p14:creationId xmlns:p14="http://schemas.microsoft.com/office/powerpoint/2010/main" val="2221267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A15A58A-6F5A-40FC-92FB-40D8AA0AEE49}" type="datetimeFigureOut">
              <a:rPr kumimoji="1" lang="ja-JP" altLang="en-US" smtClean="0"/>
              <a:t>2023/1/12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CD112B0-7F47-4081-A09C-E6063CAA6B4F}" type="slidenum">
              <a:rPr kumimoji="1" lang="ja-JP" altLang="en-US" smtClean="0"/>
              <a:t>‹#›</a:t>
            </a:fld>
            <a:endParaRPr kumimoji="1" lang="ja-JP" altLang="en-US"/>
          </a:p>
        </p:txBody>
      </p:sp>
    </p:spTree>
    <p:extLst>
      <p:ext uri="{BB962C8B-B14F-4D97-AF65-F5344CB8AC3E}">
        <p14:creationId xmlns:p14="http://schemas.microsoft.com/office/powerpoint/2010/main" val="1557970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A15A58A-6F5A-40FC-92FB-40D8AA0AEE49}" type="datetimeFigureOut">
              <a:rPr kumimoji="1" lang="ja-JP" altLang="en-US" smtClean="0"/>
              <a:t>2023/1/12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CD112B0-7F47-4081-A09C-E6063CAA6B4F}" type="slidenum">
              <a:rPr kumimoji="1" lang="ja-JP" altLang="en-US" smtClean="0"/>
              <a:t>‹#›</a:t>
            </a:fld>
            <a:endParaRPr kumimoji="1" lang="ja-JP" altLang="en-US"/>
          </a:p>
        </p:txBody>
      </p:sp>
    </p:spTree>
    <p:extLst>
      <p:ext uri="{BB962C8B-B14F-4D97-AF65-F5344CB8AC3E}">
        <p14:creationId xmlns:p14="http://schemas.microsoft.com/office/powerpoint/2010/main" val="2702127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A15A58A-6F5A-40FC-92FB-40D8AA0AEE49}" type="datetimeFigureOut">
              <a:rPr kumimoji="1" lang="ja-JP" altLang="en-US" smtClean="0"/>
              <a:t>2023/1/12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CD112B0-7F47-4081-A09C-E6063CAA6B4F}" type="slidenum">
              <a:rPr kumimoji="1" lang="ja-JP" altLang="en-US" smtClean="0"/>
              <a:t>‹#›</a:t>
            </a:fld>
            <a:endParaRPr kumimoji="1" lang="ja-JP" altLang="en-US"/>
          </a:p>
        </p:txBody>
      </p:sp>
    </p:spTree>
    <p:extLst>
      <p:ext uri="{BB962C8B-B14F-4D97-AF65-F5344CB8AC3E}">
        <p14:creationId xmlns:p14="http://schemas.microsoft.com/office/powerpoint/2010/main" val="3939856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15A58A-6F5A-40FC-92FB-40D8AA0AEE49}" type="datetimeFigureOut">
              <a:rPr kumimoji="1" lang="ja-JP" altLang="en-US" smtClean="0"/>
              <a:t>2023/1/12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CD112B0-7F47-4081-A09C-E6063CAA6B4F}" type="slidenum">
              <a:rPr kumimoji="1" lang="ja-JP" altLang="en-US" smtClean="0"/>
              <a:t>‹#›</a:t>
            </a:fld>
            <a:endParaRPr kumimoji="1" lang="ja-JP" altLang="en-US"/>
          </a:p>
        </p:txBody>
      </p:sp>
    </p:spTree>
    <p:extLst>
      <p:ext uri="{BB962C8B-B14F-4D97-AF65-F5344CB8AC3E}">
        <p14:creationId xmlns:p14="http://schemas.microsoft.com/office/powerpoint/2010/main" val="2517969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A15A58A-6F5A-40FC-92FB-40D8AA0AEE49}" type="datetimeFigureOut">
              <a:rPr kumimoji="1" lang="ja-JP" altLang="en-US" smtClean="0"/>
              <a:t>2023/1/12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CD112B0-7F47-4081-A09C-E6063CAA6B4F}" type="slidenum">
              <a:rPr kumimoji="1" lang="ja-JP" altLang="en-US" smtClean="0"/>
              <a:t>‹#›</a:t>
            </a:fld>
            <a:endParaRPr kumimoji="1" lang="ja-JP" altLang="en-US"/>
          </a:p>
        </p:txBody>
      </p:sp>
    </p:spTree>
    <p:extLst>
      <p:ext uri="{BB962C8B-B14F-4D97-AF65-F5344CB8AC3E}">
        <p14:creationId xmlns:p14="http://schemas.microsoft.com/office/powerpoint/2010/main" val="1868032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A15A58A-6F5A-40FC-92FB-40D8AA0AEE49}" type="datetimeFigureOut">
              <a:rPr kumimoji="1" lang="ja-JP" altLang="en-US" smtClean="0"/>
              <a:t>2023/1/12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CD112B0-7F47-4081-A09C-E6063CAA6B4F}" type="slidenum">
              <a:rPr kumimoji="1" lang="ja-JP" altLang="en-US" smtClean="0"/>
              <a:t>‹#›</a:t>
            </a:fld>
            <a:endParaRPr kumimoji="1" lang="ja-JP" altLang="en-US"/>
          </a:p>
        </p:txBody>
      </p:sp>
    </p:spTree>
    <p:extLst>
      <p:ext uri="{BB962C8B-B14F-4D97-AF65-F5344CB8AC3E}">
        <p14:creationId xmlns:p14="http://schemas.microsoft.com/office/powerpoint/2010/main" val="2987576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A15A58A-6F5A-40FC-92FB-40D8AA0AEE49}" type="datetimeFigureOut">
              <a:rPr kumimoji="1" lang="ja-JP" altLang="en-US" smtClean="0"/>
              <a:t>2023/1/12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CD112B0-7F47-4081-A09C-E6063CAA6B4F}" type="slidenum">
              <a:rPr kumimoji="1" lang="ja-JP" altLang="en-US" smtClean="0"/>
              <a:t>‹#›</a:t>
            </a:fld>
            <a:endParaRPr kumimoji="1" lang="ja-JP" altLang="en-US"/>
          </a:p>
        </p:txBody>
      </p:sp>
    </p:spTree>
    <p:extLst>
      <p:ext uri="{BB962C8B-B14F-4D97-AF65-F5344CB8AC3E}">
        <p14:creationId xmlns:p14="http://schemas.microsoft.com/office/powerpoint/2010/main" val="9764440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79579A-2FAE-4D6F-8F7D-60E9E0D582A9}"/>
              </a:ext>
            </a:extLst>
          </p:cNvPr>
          <p:cNvSpPr>
            <a:spLocks noGrp="1"/>
          </p:cNvSpPr>
          <p:nvPr>
            <p:ph type="ctrTitle"/>
          </p:nvPr>
        </p:nvSpPr>
        <p:spPr>
          <a:xfrm>
            <a:off x="132741" y="64561"/>
            <a:ext cx="6554509" cy="618033"/>
          </a:xfrm>
          <a:solidFill>
            <a:srgbClr val="FFCCCC"/>
          </a:solidFill>
        </p:spPr>
        <p:txBody>
          <a:bodyPr>
            <a:noAutofit/>
          </a:bodyPr>
          <a:lstStyle/>
          <a:p>
            <a:r>
              <a:rPr lang="ja-JP" altLang="en-US" sz="2400" b="1" dirty="0">
                <a:latin typeface="+mn-ea"/>
                <a:ea typeface="+mn-ea"/>
              </a:rPr>
              <a:t>子育て応援給付金についてのご案内</a:t>
            </a:r>
          </a:p>
        </p:txBody>
      </p:sp>
      <p:sp>
        <p:nvSpPr>
          <p:cNvPr id="23" name="テキスト ボックス 22">
            <a:extLst>
              <a:ext uri="{FF2B5EF4-FFF2-40B4-BE49-F238E27FC236}">
                <a16:creationId xmlns:a16="http://schemas.microsoft.com/office/drawing/2014/main" id="{97A82A6A-D691-41A4-B549-669FAE4090E6}"/>
              </a:ext>
            </a:extLst>
          </p:cNvPr>
          <p:cNvSpPr txBox="1"/>
          <p:nvPr/>
        </p:nvSpPr>
        <p:spPr>
          <a:xfrm>
            <a:off x="136105" y="1390497"/>
            <a:ext cx="6851272" cy="1492716"/>
          </a:xfrm>
          <a:prstGeom prst="rect">
            <a:avLst/>
          </a:prstGeom>
          <a:noFill/>
        </p:spPr>
        <p:txBody>
          <a:bodyPr wrap="square" rtlCol="0">
            <a:spAutoFit/>
          </a:bodyPr>
          <a:lstStyle/>
          <a:p>
            <a:r>
              <a:rPr lang="ja-JP" altLang="en-US" sz="1300" dirty="0"/>
              <a:t>次の❶❷または❶❸のすべてに該当する方</a:t>
            </a:r>
            <a:endParaRPr lang="en-US" altLang="ja-JP" sz="1300" dirty="0"/>
          </a:p>
          <a:p>
            <a:r>
              <a:rPr lang="ja-JP" altLang="en-US" sz="1300" dirty="0"/>
              <a:t>　❶令和４年４月１日以降に出生した久山町に住民票があるこどもを養育する</a:t>
            </a:r>
            <a:endParaRPr lang="en-US" altLang="ja-JP" sz="1300" dirty="0"/>
          </a:p>
          <a:p>
            <a:r>
              <a:rPr lang="ja-JP" altLang="en-US" sz="1300" dirty="0"/>
              <a:t>　　久山町に住民票がある方</a:t>
            </a:r>
            <a:endParaRPr lang="en-US" altLang="ja-JP" sz="1300" dirty="0"/>
          </a:p>
          <a:p>
            <a:r>
              <a:rPr lang="ja-JP" altLang="en-US" sz="1300" dirty="0"/>
              <a:t>　❷久山町で下記面談を受けた方</a:t>
            </a:r>
            <a:endParaRPr lang="en-US" altLang="ja-JP" sz="1300" dirty="0"/>
          </a:p>
          <a:p>
            <a:r>
              <a:rPr lang="ja-JP" altLang="en-US" sz="1300" dirty="0"/>
              <a:t>　　（里帰り先で訪問を受けた方も対象です）</a:t>
            </a:r>
            <a:endParaRPr lang="en-US" altLang="ja-JP" sz="1300" dirty="0"/>
          </a:p>
          <a:p>
            <a:r>
              <a:rPr lang="ja-JP" altLang="en-US" sz="1300" dirty="0"/>
              <a:t>　❸他の市町村で子育て応援交付金にかかる出産応援給付金等（現金・クーポン）　　</a:t>
            </a:r>
            <a:endParaRPr lang="en-US" altLang="ja-JP" sz="1300" dirty="0"/>
          </a:p>
          <a:p>
            <a:r>
              <a:rPr lang="ja-JP" altLang="en-US" sz="1300" dirty="0"/>
              <a:t>　　の支給を受けておらず、久山町で面談を受けた方</a:t>
            </a:r>
          </a:p>
        </p:txBody>
      </p:sp>
      <p:sp>
        <p:nvSpPr>
          <p:cNvPr id="33" name="テキスト ボックス 32">
            <a:extLst>
              <a:ext uri="{FF2B5EF4-FFF2-40B4-BE49-F238E27FC236}">
                <a16:creationId xmlns:a16="http://schemas.microsoft.com/office/drawing/2014/main" id="{BFFB7365-6CD4-42D7-821F-4E78F6276E72}"/>
              </a:ext>
            </a:extLst>
          </p:cNvPr>
          <p:cNvSpPr txBox="1"/>
          <p:nvPr/>
        </p:nvSpPr>
        <p:spPr>
          <a:xfrm>
            <a:off x="329964" y="712604"/>
            <a:ext cx="6377464" cy="461665"/>
          </a:xfrm>
          <a:prstGeom prst="rect">
            <a:avLst/>
          </a:prstGeom>
          <a:noFill/>
        </p:spPr>
        <p:txBody>
          <a:bodyPr wrap="square" rtlCol="0">
            <a:spAutoFit/>
          </a:bodyPr>
          <a:lstStyle/>
          <a:p>
            <a:r>
              <a:rPr lang="ja-JP" altLang="en-US" sz="1200" dirty="0"/>
              <a:t>子育てにかかる経済的負担を軽減するため、子育て応援給付金を支給します。</a:t>
            </a:r>
            <a:endParaRPr lang="en-US" altLang="ja-JP" sz="1200" dirty="0"/>
          </a:p>
          <a:p>
            <a:r>
              <a:rPr lang="ja-JP" altLang="en-US" sz="1200" dirty="0"/>
              <a:t>給付金の支給を受けるためには、</a:t>
            </a:r>
            <a:r>
              <a:rPr lang="ja-JP" altLang="en-US" sz="1200" dirty="0">
                <a:solidFill>
                  <a:srgbClr val="FF0000"/>
                </a:solidFill>
              </a:rPr>
              <a:t>申請が必要</a:t>
            </a:r>
            <a:r>
              <a:rPr lang="ja-JP" altLang="en-US" sz="1200" dirty="0"/>
              <a:t>です。</a:t>
            </a:r>
          </a:p>
        </p:txBody>
      </p:sp>
      <p:sp>
        <p:nvSpPr>
          <p:cNvPr id="7" name="テキスト ボックス 6">
            <a:extLst>
              <a:ext uri="{FF2B5EF4-FFF2-40B4-BE49-F238E27FC236}">
                <a16:creationId xmlns:a16="http://schemas.microsoft.com/office/drawing/2014/main" id="{BEDF4A83-1361-3219-C79E-83F16DD5BD50}"/>
              </a:ext>
            </a:extLst>
          </p:cNvPr>
          <p:cNvSpPr txBox="1"/>
          <p:nvPr/>
        </p:nvSpPr>
        <p:spPr>
          <a:xfrm>
            <a:off x="265482" y="9327720"/>
            <a:ext cx="5357457" cy="5232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ja-JP" sz="1400" dirty="0"/>
              <a:t>【</a:t>
            </a:r>
            <a:r>
              <a:rPr lang="ja-JP" altLang="en-US" sz="1400" dirty="0"/>
              <a:t>お問い合わせ先</a:t>
            </a:r>
            <a:r>
              <a:rPr lang="en-US" altLang="ja-JP" sz="1400" dirty="0"/>
              <a:t>】</a:t>
            </a:r>
            <a:r>
              <a:rPr lang="ja-JP" altLang="en-US" sz="1400" dirty="0"/>
              <a:t>久山町ヘルス</a:t>
            </a:r>
            <a:r>
              <a:rPr lang="en-US" altLang="ja-JP" sz="1400" dirty="0"/>
              <a:t>C&amp;C</a:t>
            </a:r>
            <a:r>
              <a:rPr lang="ja-JP" altLang="en-US" sz="1400" dirty="0"/>
              <a:t>センター（役場　健康課）</a:t>
            </a:r>
            <a:endParaRPr lang="en-US" altLang="ja-JP" sz="1400" dirty="0"/>
          </a:p>
          <a:p>
            <a:r>
              <a:rPr lang="ja-JP" altLang="en-US" sz="1400" dirty="0"/>
              <a:t>　　　　　　　　　</a:t>
            </a:r>
            <a:r>
              <a:rPr lang="en-US" altLang="ja-JP" sz="1400" dirty="0"/>
              <a:t>TEL</a:t>
            </a:r>
            <a:r>
              <a:rPr lang="ja-JP" altLang="en-US" sz="1400" dirty="0"/>
              <a:t>：</a:t>
            </a:r>
            <a:r>
              <a:rPr lang="en-US" altLang="ja-JP" sz="1400" dirty="0"/>
              <a:t>092‐976‐3377</a:t>
            </a:r>
            <a:r>
              <a:rPr lang="ja-JP" altLang="en-US" sz="1400" dirty="0"/>
              <a:t>　</a:t>
            </a:r>
            <a:r>
              <a:rPr lang="en-US" altLang="ja-JP" sz="1400" dirty="0"/>
              <a:t>FAX</a:t>
            </a:r>
            <a:r>
              <a:rPr lang="ja-JP" altLang="en-US" sz="1400" dirty="0"/>
              <a:t>：</a:t>
            </a:r>
            <a:r>
              <a:rPr lang="en-US" altLang="ja-JP" sz="1400" dirty="0"/>
              <a:t>092‐976‐3378</a:t>
            </a:r>
            <a:endParaRPr lang="ja-JP" altLang="en-US" sz="1400" dirty="0"/>
          </a:p>
        </p:txBody>
      </p:sp>
      <p:sp>
        <p:nvSpPr>
          <p:cNvPr id="24" name="四角形: 角を丸くする 23">
            <a:extLst>
              <a:ext uri="{FF2B5EF4-FFF2-40B4-BE49-F238E27FC236}">
                <a16:creationId xmlns:a16="http://schemas.microsoft.com/office/drawing/2014/main" id="{E317C7B2-0BA2-C049-2C8C-3CFB6CF8C01C}"/>
              </a:ext>
            </a:extLst>
          </p:cNvPr>
          <p:cNvSpPr/>
          <p:nvPr/>
        </p:nvSpPr>
        <p:spPr>
          <a:xfrm>
            <a:off x="121590" y="1174269"/>
            <a:ext cx="1071304" cy="215677"/>
          </a:xfrm>
          <a:prstGeom prst="roundRect">
            <a:avLst/>
          </a:prstGeom>
          <a:solidFill>
            <a:srgbClr val="FFCCCC"/>
          </a:solidFill>
          <a:ln>
            <a:solidFill>
              <a:srgbClr val="FF7C80"/>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400" b="1" dirty="0">
                <a:solidFill>
                  <a:schemeClr val="tx1"/>
                </a:solidFill>
              </a:rPr>
              <a:t>対象者</a:t>
            </a:r>
          </a:p>
        </p:txBody>
      </p:sp>
      <p:cxnSp>
        <p:nvCxnSpPr>
          <p:cNvPr id="30" name="直線コネクタ 29">
            <a:extLst>
              <a:ext uri="{FF2B5EF4-FFF2-40B4-BE49-F238E27FC236}">
                <a16:creationId xmlns:a16="http://schemas.microsoft.com/office/drawing/2014/main" id="{BD893ACD-B063-D190-833B-618856E36736}"/>
              </a:ext>
            </a:extLst>
          </p:cNvPr>
          <p:cNvCxnSpPr>
            <a:cxnSpLocks/>
          </p:cNvCxnSpPr>
          <p:nvPr/>
        </p:nvCxnSpPr>
        <p:spPr>
          <a:xfrm>
            <a:off x="1316182" y="1273501"/>
            <a:ext cx="5314986" cy="0"/>
          </a:xfrm>
          <a:prstGeom prst="line">
            <a:avLst/>
          </a:prstGeom>
          <a:ln>
            <a:solidFill>
              <a:srgbClr val="FF7C80"/>
            </a:solidFill>
          </a:ln>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44610C37-BF7C-1D28-2708-118846BA785F}"/>
              </a:ext>
            </a:extLst>
          </p:cNvPr>
          <p:cNvCxnSpPr>
            <a:cxnSpLocks/>
          </p:cNvCxnSpPr>
          <p:nvPr/>
        </p:nvCxnSpPr>
        <p:spPr>
          <a:xfrm>
            <a:off x="1316182" y="2966538"/>
            <a:ext cx="5314986" cy="0"/>
          </a:xfrm>
          <a:prstGeom prst="line">
            <a:avLst/>
          </a:prstGeom>
          <a:ln>
            <a:solidFill>
              <a:srgbClr val="FF7C80"/>
            </a:solidFill>
          </a:ln>
        </p:spPr>
        <p:style>
          <a:lnRef idx="1">
            <a:schemeClr val="accent1"/>
          </a:lnRef>
          <a:fillRef idx="0">
            <a:schemeClr val="accent1"/>
          </a:fillRef>
          <a:effectRef idx="0">
            <a:schemeClr val="accent1"/>
          </a:effectRef>
          <a:fontRef idx="minor">
            <a:schemeClr val="tx1"/>
          </a:fontRef>
        </p:style>
      </p:cxnSp>
      <p:sp>
        <p:nvSpPr>
          <p:cNvPr id="44" name="四角形: 角を丸くする 43">
            <a:extLst>
              <a:ext uri="{FF2B5EF4-FFF2-40B4-BE49-F238E27FC236}">
                <a16:creationId xmlns:a16="http://schemas.microsoft.com/office/drawing/2014/main" id="{35D6FBA7-E35A-61F1-3ABF-612A5AA5160D}"/>
              </a:ext>
            </a:extLst>
          </p:cNvPr>
          <p:cNvSpPr/>
          <p:nvPr/>
        </p:nvSpPr>
        <p:spPr>
          <a:xfrm>
            <a:off x="121590" y="2850094"/>
            <a:ext cx="1071304" cy="232889"/>
          </a:xfrm>
          <a:prstGeom prst="roundRect">
            <a:avLst/>
          </a:prstGeom>
          <a:solidFill>
            <a:srgbClr val="FFCCCC"/>
          </a:solidFill>
          <a:ln>
            <a:solidFill>
              <a:srgbClr val="FF7C80"/>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400" b="1" dirty="0">
                <a:solidFill>
                  <a:schemeClr val="tx1"/>
                </a:solidFill>
              </a:rPr>
              <a:t>支給額</a:t>
            </a:r>
          </a:p>
        </p:txBody>
      </p:sp>
      <p:sp>
        <p:nvSpPr>
          <p:cNvPr id="46" name="テキスト ボックス 45">
            <a:extLst>
              <a:ext uri="{FF2B5EF4-FFF2-40B4-BE49-F238E27FC236}">
                <a16:creationId xmlns:a16="http://schemas.microsoft.com/office/drawing/2014/main" id="{7BFD9434-1805-4F2F-69FB-F90ED65BAC60}"/>
              </a:ext>
            </a:extLst>
          </p:cNvPr>
          <p:cNvSpPr txBox="1"/>
          <p:nvPr/>
        </p:nvSpPr>
        <p:spPr>
          <a:xfrm>
            <a:off x="265482" y="3078418"/>
            <a:ext cx="6592518" cy="338554"/>
          </a:xfrm>
          <a:prstGeom prst="rect">
            <a:avLst/>
          </a:prstGeom>
          <a:noFill/>
        </p:spPr>
        <p:txBody>
          <a:bodyPr wrap="square" rtlCol="0">
            <a:spAutoFit/>
          </a:bodyPr>
          <a:lstStyle/>
          <a:p>
            <a:r>
              <a:rPr lang="ja-JP" altLang="en-US" sz="1400" dirty="0"/>
              <a:t>こども１人あたり</a:t>
            </a:r>
            <a:r>
              <a:rPr lang="en-US" altLang="ja-JP" sz="1600" b="1" dirty="0"/>
              <a:t>5</a:t>
            </a:r>
            <a:r>
              <a:rPr lang="ja-JP" altLang="en-US" sz="1400" b="1" dirty="0"/>
              <a:t>万円</a:t>
            </a:r>
            <a:r>
              <a:rPr lang="ja-JP" altLang="en-US" sz="1400" dirty="0"/>
              <a:t>（現金）　</a:t>
            </a:r>
            <a:r>
              <a:rPr lang="en-US" altLang="ja-JP" sz="1200" dirty="0"/>
              <a:t>※</a:t>
            </a:r>
            <a:r>
              <a:rPr lang="ja-JP" altLang="en-US" sz="1200" dirty="0"/>
              <a:t>多胎出産の場合、５万円</a:t>
            </a:r>
            <a:r>
              <a:rPr lang="en-US" altLang="ja-JP" sz="1200" dirty="0"/>
              <a:t>×</a:t>
            </a:r>
            <a:r>
              <a:rPr lang="ja-JP" altLang="en-US" sz="1200" dirty="0"/>
              <a:t>対象児童数の金額　</a:t>
            </a:r>
            <a:endParaRPr lang="ja-JP" altLang="en-US" sz="1400" dirty="0"/>
          </a:p>
        </p:txBody>
      </p:sp>
      <p:sp>
        <p:nvSpPr>
          <p:cNvPr id="47" name="四角形: 角を丸くする 46">
            <a:extLst>
              <a:ext uri="{FF2B5EF4-FFF2-40B4-BE49-F238E27FC236}">
                <a16:creationId xmlns:a16="http://schemas.microsoft.com/office/drawing/2014/main" id="{B2D63D64-FFAA-E871-D090-175F19BEB952}"/>
              </a:ext>
            </a:extLst>
          </p:cNvPr>
          <p:cNvSpPr/>
          <p:nvPr/>
        </p:nvSpPr>
        <p:spPr>
          <a:xfrm>
            <a:off x="132741" y="3453530"/>
            <a:ext cx="1626786" cy="240999"/>
          </a:xfrm>
          <a:prstGeom prst="roundRect">
            <a:avLst/>
          </a:prstGeom>
          <a:solidFill>
            <a:srgbClr val="FFCCCC"/>
          </a:solidFill>
          <a:ln>
            <a:solidFill>
              <a:srgbClr val="FF7C80"/>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400" b="1" dirty="0">
                <a:solidFill>
                  <a:schemeClr val="tx1"/>
                </a:solidFill>
              </a:rPr>
              <a:t>支給までの流れ</a:t>
            </a:r>
          </a:p>
        </p:txBody>
      </p:sp>
      <p:cxnSp>
        <p:nvCxnSpPr>
          <p:cNvPr id="48" name="直線コネクタ 47">
            <a:extLst>
              <a:ext uri="{FF2B5EF4-FFF2-40B4-BE49-F238E27FC236}">
                <a16:creationId xmlns:a16="http://schemas.microsoft.com/office/drawing/2014/main" id="{F4CF0301-877A-E35B-819B-9A2408B4FBC2}"/>
              </a:ext>
            </a:extLst>
          </p:cNvPr>
          <p:cNvCxnSpPr>
            <a:cxnSpLocks/>
          </p:cNvCxnSpPr>
          <p:nvPr/>
        </p:nvCxnSpPr>
        <p:spPr>
          <a:xfrm flipV="1">
            <a:off x="1863959" y="3569429"/>
            <a:ext cx="4767209" cy="103"/>
          </a:xfrm>
          <a:prstGeom prst="line">
            <a:avLst/>
          </a:prstGeom>
          <a:ln>
            <a:solidFill>
              <a:srgbClr val="FF7C80"/>
            </a:solidFill>
          </a:ln>
        </p:spPr>
        <p:style>
          <a:lnRef idx="1">
            <a:schemeClr val="accent1"/>
          </a:lnRef>
          <a:fillRef idx="0">
            <a:schemeClr val="accent1"/>
          </a:fillRef>
          <a:effectRef idx="0">
            <a:schemeClr val="accent1"/>
          </a:effectRef>
          <a:fontRef idx="minor">
            <a:schemeClr val="tx1"/>
          </a:fontRef>
        </p:style>
      </p:cxnSp>
      <p:sp>
        <p:nvSpPr>
          <p:cNvPr id="3" name="矢印: 五方向 2">
            <a:extLst>
              <a:ext uri="{FF2B5EF4-FFF2-40B4-BE49-F238E27FC236}">
                <a16:creationId xmlns:a16="http://schemas.microsoft.com/office/drawing/2014/main" id="{4DA26533-1CF4-9833-45E7-298A14A50B8E}"/>
              </a:ext>
            </a:extLst>
          </p:cNvPr>
          <p:cNvSpPr/>
          <p:nvPr/>
        </p:nvSpPr>
        <p:spPr>
          <a:xfrm rot="5400000">
            <a:off x="-1283748" y="5371207"/>
            <a:ext cx="3514713" cy="287293"/>
          </a:xfrm>
          <a:prstGeom prst="homePlate">
            <a:avLst/>
          </a:prstGeom>
          <a:solidFill>
            <a:srgbClr val="FFCCCC"/>
          </a:solidFill>
          <a:ln>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楕円 24">
            <a:extLst>
              <a:ext uri="{FF2B5EF4-FFF2-40B4-BE49-F238E27FC236}">
                <a16:creationId xmlns:a16="http://schemas.microsoft.com/office/drawing/2014/main" id="{427BD29A-A21C-51FF-32A0-B44EF34713A3}"/>
              </a:ext>
            </a:extLst>
          </p:cNvPr>
          <p:cNvSpPr/>
          <p:nvPr/>
        </p:nvSpPr>
        <p:spPr>
          <a:xfrm>
            <a:off x="309968" y="3817543"/>
            <a:ext cx="327280" cy="352900"/>
          </a:xfrm>
          <a:prstGeom prst="ellipse">
            <a:avLst/>
          </a:prstGeom>
          <a:solidFill>
            <a:srgbClr val="FF7C80"/>
          </a:solidFill>
          <a:ln>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１</a:t>
            </a:r>
          </a:p>
        </p:txBody>
      </p:sp>
      <p:sp>
        <p:nvSpPr>
          <p:cNvPr id="34" name="テキスト ボックス 33">
            <a:extLst>
              <a:ext uri="{FF2B5EF4-FFF2-40B4-BE49-F238E27FC236}">
                <a16:creationId xmlns:a16="http://schemas.microsoft.com/office/drawing/2014/main" id="{DFB7A4EE-9899-BA6A-3A0C-A63E4496BC33}"/>
              </a:ext>
            </a:extLst>
          </p:cNvPr>
          <p:cNvSpPr txBox="1"/>
          <p:nvPr/>
        </p:nvSpPr>
        <p:spPr>
          <a:xfrm>
            <a:off x="657241" y="3757497"/>
            <a:ext cx="5741116" cy="1138773"/>
          </a:xfrm>
          <a:prstGeom prst="rect">
            <a:avLst/>
          </a:prstGeom>
          <a:noFill/>
        </p:spPr>
        <p:txBody>
          <a:bodyPr wrap="square" rtlCol="0">
            <a:spAutoFit/>
          </a:bodyPr>
          <a:lstStyle/>
          <a:p>
            <a:r>
              <a:rPr kumimoji="1" lang="ja-JP" altLang="en-US" sz="1400" b="1" dirty="0"/>
              <a:t>出生した日から</a:t>
            </a:r>
            <a:r>
              <a:rPr kumimoji="1" lang="en-US" altLang="ja-JP" sz="1600" b="1" dirty="0"/>
              <a:t>14</a:t>
            </a:r>
            <a:r>
              <a:rPr kumimoji="1" lang="ja-JP" altLang="en-US" sz="1400" b="1" dirty="0"/>
              <a:t>日以内に出生届を以下のいずれかに提出します。</a:t>
            </a:r>
            <a:endParaRPr kumimoji="1" lang="en-US" altLang="ja-JP" sz="1400" b="1" dirty="0"/>
          </a:p>
          <a:p>
            <a:r>
              <a:rPr kumimoji="1" lang="ja-JP" altLang="en-US" sz="1300" dirty="0"/>
              <a:t>・久山町役場町民生活課　</a:t>
            </a:r>
            <a:endParaRPr kumimoji="1" lang="en-US" altLang="ja-JP" sz="1300" dirty="0"/>
          </a:p>
          <a:p>
            <a:r>
              <a:rPr kumimoji="1" lang="ja-JP" altLang="en-US" sz="1300" dirty="0"/>
              <a:t>・本籍地、出生地、届出人の所在地・住所地のいずれかの市町村</a:t>
            </a:r>
            <a:endParaRPr kumimoji="1" lang="en-US" altLang="ja-JP" sz="1300" dirty="0"/>
          </a:p>
          <a:p>
            <a:r>
              <a:rPr kumimoji="1" lang="en-US" altLang="ja-JP" sz="1300" dirty="0"/>
              <a:t>【</a:t>
            </a:r>
            <a:r>
              <a:rPr kumimoji="1" lang="ja-JP" altLang="en-US" sz="1300" dirty="0"/>
              <a:t>出生届を提出するときに必要な物</a:t>
            </a:r>
            <a:r>
              <a:rPr kumimoji="1" lang="en-US" altLang="ja-JP" sz="1300" dirty="0"/>
              <a:t>】</a:t>
            </a:r>
          </a:p>
          <a:p>
            <a:r>
              <a:rPr kumimoji="1" lang="ja-JP" altLang="en-US" sz="1300" dirty="0"/>
              <a:t>・出生届　・母子健康手帳</a:t>
            </a:r>
            <a:endParaRPr kumimoji="1" lang="en-US" altLang="ja-JP" sz="1300" dirty="0"/>
          </a:p>
        </p:txBody>
      </p:sp>
      <p:sp>
        <p:nvSpPr>
          <p:cNvPr id="35" name="楕円 34">
            <a:extLst>
              <a:ext uri="{FF2B5EF4-FFF2-40B4-BE49-F238E27FC236}">
                <a16:creationId xmlns:a16="http://schemas.microsoft.com/office/drawing/2014/main" id="{BC84A4A1-2045-8DAC-47C0-25F72A828246}"/>
              </a:ext>
            </a:extLst>
          </p:cNvPr>
          <p:cNvSpPr/>
          <p:nvPr/>
        </p:nvSpPr>
        <p:spPr>
          <a:xfrm>
            <a:off x="309968" y="4843772"/>
            <a:ext cx="327280" cy="352900"/>
          </a:xfrm>
          <a:prstGeom prst="ellipse">
            <a:avLst/>
          </a:prstGeom>
          <a:solidFill>
            <a:srgbClr val="FF7C80"/>
          </a:solidFill>
          <a:ln>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２</a:t>
            </a:r>
          </a:p>
        </p:txBody>
      </p:sp>
      <p:sp>
        <p:nvSpPr>
          <p:cNvPr id="40" name="テキスト ボックス 39">
            <a:extLst>
              <a:ext uri="{FF2B5EF4-FFF2-40B4-BE49-F238E27FC236}">
                <a16:creationId xmlns:a16="http://schemas.microsoft.com/office/drawing/2014/main" id="{6FB71F1D-CC05-10DF-509E-540320FFEE7F}"/>
              </a:ext>
            </a:extLst>
          </p:cNvPr>
          <p:cNvSpPr txBox="1"/>
          <p:nvPr/>
        </p:nvSpPr>
        <p:spPr>
          <a:xfrm>
            <a:off x="691183" y="4844192"/>
            <a:ext cx="6336620" cy="738664"/>
          </a:xfrm>
          <a:prstGeom prst="rect">
            <a:avLst/>
          </a:prstGeom>
          <a:noFill/>
        </p:spPr>
        <p:txBody>
          <a:bodyPr wrap="square" rtlCol="0">
            <a:spAutoFit/>
          </a:bodyPr>
          <a:lstStyle/>
          <a:p>
            <a:r>
              <a:rPr kumimoji="1" lang="ja-JP" altLang="en-US" sz="1400" b="1" dirty="0"/>
              <a:t>赤ちゃん訪問の日程調整をします。</a:t>
            </a:r>
            <a:endParaRPr kumimoji="1" lang="en-US" altLang="ja-JP" sz="1400" b="1" dirty="0"/>
          </a:p>
          <a:p>
            <a:r>
              <a:rPr kumimoji="1" lang="ja-JP" altLang="en-US" sz="1400" dirty="0"/>
              <a:t>　</a:t>
            </a:r>
            <a:r>
              <a:rPr kumimoji="1" lang="ja-JP" altLang="en-US" sz="1300" dirty="0"/>
              <a:t>出生後、</a:t>
            </a:r>
            <a:r>
              <a:rPr kumimoji="1" lang="en-US" altLang="ja-JP" sz="1300" dirty="0"/>
              <a:t>1</a:t>
            </a:r>
            <a:r>
              <a:rPr kumimoji="1" lang="ja-JP" altLang="en-US" sz="1300" dirty="0"/>
              <a:t>～</a:t>
            </a:r>
            <a:r>
              <a:rPr kumimoji="1" lang="en-US" altLang="ja-JP" sz="1300" dirty="0"/>
              <a:t>2</a:t>
            </a:r>
            <a:r>
              <a:rPr kumimoji="1" lang="ja-JP" altLang="en-US" sz="1300" dirty="0"/>
              <a:t>か月頃に</a:t>
            </a:r>
            <a:endParaRPr kumimoji="1" lang="en-US" altLang="ja-JP" sz="1300" dirty="0"/>
          </a:p>
          <a:p>
            <a:r>
              <a:rPr kumimoji="1" lang="ja-JP" altLang="en-US" sz="1300" dirty="0"/>
              <a:t>　健康課（</a:t>
            </a:r>
            <a:r>
              <a:rPr kumimoji="1" lang="en-US" altLang="ja-JP" sz="1400" dirty="0"/>
              <a:t>092‐976-3377</a:t>
            </a:r>
            <a:r>
              <a:rPr kumimoji="1" lang="ja-JP" altLang="en-US" sz="1300" dirty="0"/>
              <a:t>）または（</a:t>
            </a:r>
            <a:r>
              <a:rPr kumimoji="1" lang="en-US" altLang="ja-JP" sz="1400" dirty="0"/>
              <a:t>070-4735-1108</a:t>
            </a:r>
            <a:r>
              <a:rPr kumimoji="1" lang="ja-JP" altLang="en-US" sz="1300" dirty="0"/>
              <a:t>）からご連絡します。</a:t>
            </a:r>
            <a:endParaRPr kumimoji="1" lang="en-US" altLang="ja-JP" sz="1300" dirty="0"/>
          </a:p>
        </p:txBody>
      </p:sp>
      <p:sp>
        <p:nvSpPr>
          <p:cNvPr id="41" name="楕円 40">
            <a:extLst>
              <a:ext uri="{FF2B5EF4-FFF2-40B4-BE49-F238E27FC236}">
                <a16:creationId xmlns:a16="http://schemas.microsoft.com/office/drawing/2014/main" id="{07566B4A-F207-12CF-754E-E7BA804B7147}"/>
              </a:ext>
            </a:extLst>
          </p:cNvPr>
          <p:cNvSpPr/>
          <p:nvPr/>
        </p:nvSpPr>
        <p:spPr>
          <a:xfrm>
            <a:off x="309968" y="5517101"/>
            <a:ext cx="327280" cy="352900"/>
          </a:xfrm>
          <a:prstGeom prst="ellipse">
            <a:avLst/>
          </a:prstGeom>
          <a:solidFill>
            <a:srgbClr val="FF7C80"/>
          </a:solidFill>
          <a:ln>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３</a:t>
            </a:r>
          </a:p>
        </p:txBody>
      </p:sp>
      <p:sp>
        <p:nvSpPr>
          <p:cNvPr id="42" name="テキスト ボックス 41">
            <a:extLst>
              <a:ext uri="{FF2B5EF4-FFF2-40B4-BE49-F238E27FC236}">
                <a16:creationId xmlns:a16="http://schemas.microsoft.com/office/drawing/2014/main" id="{AF7DE0A1-9759-9D65-D9C1-3876E3BE170D}"/>
              </a:ext>
            </a:extLst>
          </p:cNvPr>
          <p:cNvSpPr txBox="1"/>
          <p:nvPr/>
        </p:nvSpPr>
        <p:spPr>
          <a:xfrm>
            <a:off x="707635" y="5560018"/>
            <a:ext cx="6134712" cy="1107996"/>
          </a:xfrm>
          <a:prstGeom prst="rect">
            <a:avLst/>
          </a:prstGeom>
          <a:noFill/>
        </p:spPr>
        <p:txBody>
          <a:bodyPr wrap="square" rtlCol="0">
            <a:spAutoFit/>
          </a:bodyPr>
          <a:lstStyle/>
          <a:p>
            <a:r>
              <a:rPr kumimoji="1" lang="ja-JP" altLang="en-US" sz="1400" b="1" dirty="0"/>
              <a:t>赤ちゃん訪問時に面談を行います。</a:t>
            </a:r>
            <a:endParaRPr kumimoji="1" lang="en-US" altLang="ja-JP" sz="1400" b="1" dirty="0"/>
          </a:p>
          <a:p>
            <a:r>
              <a:rPr kumimoji="1" lang="en-US" altLang="ja-JP" sz="1300" b="1" dirty="0"/>
              <a:t>【</a:t>
            </a:r>
            <a:r>
              <a:rPr kumimoji="1" lang="ja-JP" altLang="en-US" sz="1300" dirty="0"/>
              <a:t>訪問日に用意する物</a:t>
            </a:r>
            <a:r>
              <a:rPr kumimoji="1" lang="en-US" altLang="ja-JP" sz="1300" dirty="0"/>
              <a:t>】</a:t>
            </a:r>
          </a:p>
          <a:p>
            <a:r>
              <a:rPr kumimoji="1" lang="ja-JP" altLang="en-US" sz="1300" dirty="0"/>
              <a:t>・申請者マイナンバーカード（コピー</a:t>
            </a:r>
            <a:r>
              <a:rPr kumimoji="1" lang="en-US" altLang="ja-JP" sz="1300" dirty="0"/>
              <a:t>1</a:t>
            </a:r>
            <a:r>
              <a:rPr kumimoji="1" lang="ja-JP" altLang="en-US" sz="1300" dirty="0"/>
              <a:t>枚）・申請者名義の通帳（コピー</a:t>
            </a:r>
            <a:r>
              <a:rPr kumimoji="1" lang="en-US" altLang="ja-JP" sz="1300" dirty="0"/>
              <a:t>1</a:t>
            </a:r>
            <a:r>
              <a:rPr kumimoji="1" lang="ja-JP" altLang="en-US" sz="1300" dirty="0"/>
              <a:t>枚）</a:t>
            </a:r>
            <a:endParaRPr kumimoji="1" lang="en-US" altLang="ja-JP" sz="1300" dirty="0"/>
          </a:p>
          <a:p>
            <a:r>
              <a:rPr kumimoji="1" lang="ja-JP" altLang="en-US" sz="1300" dirty="0"/>
              <a:t>・母子健康手帳　・バスタオル</a:t>
            </a:r>
            <a:endParaRPr kumimoji="1" lang="en-US" altLang="ja-JP" sz="1300" dirty="0"/>
          </a:p>
          <a:p>
            <a:r>
              <a:rPr kumimoji="1" lang="ja-JP" altLang="en-US" sz="1300" dirty="0"/>
              <a:t>　面談後に子育て応援給付金申請書を記入します。</a:t>
            </a:r>
            <a:endParaRPr kumimoji="1" lang="en-US" altLang="ja-JP" sz="1300" dirty="0"/>
          </a:p>
        </p:txBody>
      </p:sp>
      <p:sp>
        <p:nvSpPr>
          <p:cNvPr id="43" name="楕円 42">
            <a:extLst>
              <a:ext uri="{FF2B5EF4-FFF2-40B4-BE49-F238E27FC236}">
                <a16:creationId xmlns:a16="http://schemas.microsoft.com/office/drawing/2014/main" id="{9463F274-1074-12B9-29A7-064F4F6422CF}"/>
              </a:ext>
            </a:extLst>
          </p:cNvPr>
          <p:cNvSpPr/>
          <p:nvPr/>
        </p:nvSpPr>
        <p:spPr>
          <a:xfrm>
            <a:off x="309968" y="6624102"/>
            <a:ext cx="327280" cy="352900"/>
          </a:xfrm>
          <a:prstGeom prst="ellipse">
            <a:avLst/>
          </a:prstGeom>
          <a:solidFill>
            <a:srgbClr val="FF7C80"/>
          </a:solidFill>
          <a:ln>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４</a:t>
            </a:r>
          </a:p>
        </p:txBody>
      </p:sp>
      <p:sp>
        <p:nvSpPr>
          <p:cNvPr id="45" name="テキスト ボックス 44">
            <a:extLst>
              <a:ext uri="{FF2B5EF4-FFF2-40B4-BE49-F238E27FC236}">
                <a16:creationId xmlns:a16="http://schemas.microsoft.com/office/drawing/2014/main" id="{A317ECD4-CBF2-330D-4F46-40E48AC39111}"/>
              </a:ext>
            </a:extLst>
          </p:cNvPr>
          <p:cNvSpPr txBox="1"/>
          <p:nvPr/>
        </p:nvSpPr>
        <p:spPr>
          <a:xfrm>
            <a:off x="662568" y="6638359"/>
            <a:ext cx="6134712" cy="553998"/>
          </a:xfrm>
          <a:prstGeom prst="rect">
            <a:avLst/>
          </a:prstGeom>
          <a:noFill/>
        </p:spPr>
        <p:txBody>
          <a:bodyPr wrap="square" rtlCol="0">
            <a:spAutoFit/>
          </a:bodyPr>
          <a:lstStyle/>
          <a:p>
            <a:r>
              <a:rPr kumimoji="1" lang="ja-JP" altLang="en-US" sz="1400" b="1" dirty="0"/>
              <a:t>申請後、</a:t>
            </a:r>
            <a:r>
              <a:rPr kumimoji="1" lang="en-US" altLang="ja-JP" sz="1600" b="1" dirty="0"/>
              <a:t>1</a:t>
            </a:r>
            <a:r>
              <a:rPr kumimoji="1" lang="ja-JP" altLang="en-US" sz="1600" b="1" dirty="0"/>
              <a:t>～</a:t>
            </a:r>
            <a:r>
              <a:rPr kumimoji="1" lang="en-US" altLang="ja-JP" sz="1600" b="1" dirty="0"/>
              <a:t>2</a:t>
            </a:r>
            <a:r>
              <a:rPr kumimoji="1" lang="ja-JP" altLang="en-US" sz="1400" b="1" dirty="0"/>
              <a:t>か月後に指定口座へ振り込みます。</a:t>
            </a:r>
            <a:endParaRPr kumimoji="1" lang="en-US" altLang="ja-JP" sz="1400" b="1" dirty="0"/>
          </a:p>
          <a:p>
            <a:r>
              <a:rPr kumimoji="1" lang="ja-JP" altLang="en-US" sz="1400" dirty="0"/>
              <a:t>　</a:t>
            </a:r>
            <a:r>
              <a:rPr kumimoji="1" lang="ja-JP" altLang="en-US" sz="1300" dirty="0"/>
              <a:t>支給日が決定しましたら支給決定通知書をお送りします。</a:t>
            </a:r>
            <a:endParaRPr kumimoji="1" lang="en-US" altLang="ja-JP" sz="1300" dirty="0"/>
          </a:p>
        </p:txBody>
      </p:sp>
      <p:sp>
        <p:nvSpPr>
          <p:cNvPr id="49" name="四角形: 角を丸くする 48">
            <a:extLst>
              <a:ext uri="{FF2B5EF4-FFF2-40B4-BE49-F238E27FC236}">
                <a16:creationId xmlns:a16="http://schemas.microsoft.com/office/drawing/2014/main" id="{7638CE17-B6D7-38EB-D119-6D54D59566E6}"/>
              </a:ext>
            </a:extLst>
          </p:cNvPr>
          <p:cNvSpPr/>
          <p:nvPr/>
        </p:nvSpPr>
        <p:spPr>
          <a:xfrm>
            <a:off x="237173" y="7324945"/>
            <a:ext cx="1626786" cy="226955"/>
          </a:xfrm>
          <a:prstGeom prst="roundRect">
            <a:avLst/>
          </a:prstGeom>
          <a:solidFill>
            <a:srgbClr val="FFCCCC"/>
          </a:solidFill>
          <a:ln>
            <a:solidFill>
              <a:srgbClr val="FF7C80"/>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400" b="1" dirty="0">
                <a:solidFill>
                  <a:schemeClr val="tx1"/>
                </a:solidFill>
              </a:rPr>
              <a:t>そのほか</a:t>
            </a:r>
          </a:p>
        </p:txBody>
      </p:sp>
      <p:cxnSp>
        <p:nvCxnSpPr>
          <p:cNvPr id="50" name="直線コネクタ 49">
            <a:extLst>
              <a:ext uri="{FF2B5EF4-FFF2-40B4-BE49-F238E27FC236}">
                <a16:creationId xmlns:a16="http://schemas.microsoft.com/office/drawing/2014/main" id="{A735F6CD-8D7B-3FF4-2CC1-EA74FE92F652}"/>
              </a:ext>
            </a:extLst>
          </p:cNvPr>
          <p:cNvCxnSpPr>
            <a:cxnSpLocks/>
          </p:cNvCxnSpPr>
          <p:nvPr/>
        </p:nvCxnSpPr>
        <p:spPr>
          <a:xfrm>
            <a:off x="1950900" y="7424665"/>
            <a:ext cx="4736350" cy="0"/>
          </a:xfrm>
          <a:prstGeom prst="line">
            <a:avLst/>
          </a:prstGeom>
          <a:ln>
            <a:solidFill>
              <a:srgbClr val="FF7C80"/>
            </a:solidFill>
          </a:ln>
        </p:spPr>
        <p:style>
          <a:lnRef idx="1">
            <a:schemeClr val="accent1"/>
          </a:lnRef>
          <a:fillRef idx="0">
            <a:schemeClr val="accent1"/>
          </a:fillRef>
          <a:effectRef idx="0">
            <a:schemeClr val="accent1"/>
          </a:effectRef>
          <a:fontRef idx="minor">
            <a:schemeClr val="tx1"/>
          </a:fontRef>
        </p:style>
      </p:cxnSp>
      <p:sp>
        <p:nvSpPr>
          <p:cNvPr id="52" name="矢印: 五方向 51">
            <a:extLst>
              <a:ext uri="{FF2B5EF4-FFF2-40B4-BE49-F238E27FC236}">
                <a16:creationId xmlns:a16="http://schemas.microsoft.com/office/drawing/2014/main" id="{265A4BF0-163C-E4E3-D0B2-EB694ADB7997}"/>
              </a:ext>
            </a:extLst>
          </p:cNvPr>
          <p:cNvSpPr/>
          <p:nvPr/>
        </p:nvSpPr>
        <p:spPr>
          <a:xfrm>
            <a:off x="5697362" y="9417623"/>
            <a:ext cx="1054607" cy="343414"/>
          </a:xfrm>
          <a:prstGeom prst="homePlate">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b="1" dirty="0"/>
              <a:t>裏面へ</a:t>
            </a:r>
          </a:p>
        </p:txBody>
      </p:sp>
      <p:sp>
        <p:nvSpPr>
          <p:cNvPr id="4" name="テキスト ボックス 3">
            <a:extLst>
              <a:ext uri="{FF2B5EF4-FFF2-40B4-BE49-F238E27FC236}">
                <a16:creationId xmlns:a16="http://schemas.microsoft.com/office/drawing/2014/main" id="{0EE84CA5-B39C-C498-A000-E9E4BD905425}"/>
              </a:ext>
            </a:extLst>
          </p:cNvPr>
          <p:cNvSpPr txBox="1"/>
          <p:nvPr/>
        </p:nvSpPr>
        <p:spPr>
          <a:xfrm>
            <a:off x="540790" y="73914"/>
            <a:ext cx="1019552" cy="307777"/>
          </a:xfrm>
          <a:prstGeom prst="rect">
            <a:avLst/>
          </a:prstGeom>
          <a:noFill/>
        </p:spPr>
        <p:txBody>
          <a:bodyPr wrap="square" rtlCol="0">
            <a:spAutoFit/>
          </a:bodyPr>
          <a:lstStyle/>
          <a:p>
            <a:r>
              <a:rPr lang="ja-JP" altLang="en-US" sz="1400" b="1" dirty="0"/>
              <a:t>久山町</a:t>
            </a:r>
          </a:p>
        </p:txBody>
      </p:sp>
      <p:sp>
        <p:nvSpPr>
          <p:cNvPr id="5" name="テキスト ボックス 4">
            <a:extLst>
              <a:ext uri="{FF2B5EF4-FFF2-40B4-BE49-F238E27FC236}">
                <a16:creationId xmlns:a16="http://schemas.microsoft.com/office/drawing/2014/main" id="{1158A28F-F935-33B1-9F1D-A52CB886239F}"/>
              </a:ext>
            </a:extLst>
          </p:cNvPr>
          <p:cNvSpPr txBox="1"/>
          <p:nvPr/>
        </p:nvSpPr>
        <p:spPr>
          <a:xfrm>
            <a:off x="245304" y="7562904"/>
            <a:ext cx="6441946" cy="1754326"/>
          </a:xfrm>
          <a:prstGeom prst="rect">
            <a:avLst/>
          </a:prstGeom>
          <a:noFill/>
        </p:spPr>
        <p:txBody>
          <a:bodyPr wrap="square" rtlCol="0">
            <a:spAutoFit/>
          </a:bodyPr>
          <a:lstStyle/>
          <a:p>
            <a:r>
              <a:rPr lang="en-US" altLang="ja-JP" sz="1200" dirty="0"/>
              <a:t>※</a:t>
            </a:r>
            <a:r>
              <a:rPr lang="ja-JP" altLang="en-US" sz="1200" dirty="0"/>
              <a:t>給付金の申請には、支援が必要と判断した場合は市町村、医療機関、相談支援関係機関等</a:t>
            </a:r>
            <a:endParaRPr lang="en-US" altLang="ja-JP" sz="1200" dirty="0"/>
          </a:p>
          <a:p>
            <a:r>
              <a:rPr lang="ja-JP" altLang="en-US" sz="1200" dirty="0"/>
              <a:t>　と把握した情報について相互に確認、共有することに同意いただく必要があります。</a:t>
            </a:r>
            <a:endParaRPr lang="en-US" altLang="ja-JP" sz="1200" dirty="0"/>
          </a:p>
          <a:p>
            <a:r>
              <a:rPr lang="en-US" altLang="ja-JP" sz="1200" dirty="0"/>
              <a:t>※</a:t>
            </a:r>
            <a:r>
              <a:rPr lang="ja-JP" altLang="en-US" sz="1200" dirty="0"/>
              <a:t>他の市町村で出産・子育て応援交付金にかかる給付金等を支給された方は、対象外の場合</a:t>
            </a:r>
            <a:endParaRPr lang="en-US" altLang="ja-JP" sz="1200" dirty="0"/>
          </a:p>
          <a:p>
            <a:r>
              <a:rPr lang="ja-JP" altLang="en-US" sz="1200" dirty="0"/>
              <a:t>　があります。給付金等の受給状況について他の市町村に確認する場合がありますので、ご</a:t>
            </a:r>
            <a:endParaRPr lang="en-US" altLang="ja-JP" sz="1200" dirty="0"/>
          </a:p>
          <a:p>
            <a:r>
              <a:rPr lang="ja-JP" altLang="en-US" sz="1200" dirty="0"/>
              <a:t>　了承ください。</a:t>
            </a:r>
            <a:endParaRPr kumimoji="1" lang="en-US" altLang="ja-JP" sz="1200" dirty="0"/>
          </a:p>
          <a:p>
            <a:r>
              <a:rPr kumimoji="1" lang="en-US" altLang="ja-JP" sz="1200" dirty="0"/>
              <a:t>※</a:t>
            </a:r>
            <a:r>
              <a:rPr kumimoji="1" lang="ja-JP" altLang="en-US" sz="1200" dirty="0"/>
              <a:t>里帰り出産により、他の市町村での赤ちゃん訪問をご希望の方は、出生後に健康課へご連</a:t>
            </a:r>
            <a:endParaRPr kumimoji="1" lang="en-US" altLang="ja-JP" sz="1200" dirty="0"/>
          </a:p>
          <a:p>
            <a:r>
              <a:rPr kumimoji="1" lang="ja-JP" altLang="en-US" sz="1200" dirty="0"/>
              <a:t>　絡ください。</a:t>
            </a:r>
            <a:endParaRPr kumimoji="1" lang="en-US" altLang="ja-JP" sz="1200" dirty="0"/>
          </a:p>
          <a:p>
            <a:r>
              <a:rPr kumimoji="1" lang="en-US" altLang="ja-JP" sz="1200" dirty="0"/>
              <a:t>※</a:t>
            </a:r>
            <a:r>
              <a:rPr kumimoji="1" lang="ja-JP" altLang="en-US" sz="1200" dirty="0"/>
              <a:t>里帰り出産のため、他の市町村で赤ちゃん訪問の面談を行った場合は、支給が遅くなる場</a:t>
            </a:r>
            <a:endParaRPr kumimoji="1" lang="en-US" altLang="ja-JP" sz="1200" dirty="0"/>
          </a:p>
          <a:p>
            <a:r>
              <a:rPr kumimoji="1" lang="ja-JP" altLang="en-US" sz="1200" dirty="0"/>
              <a:t>　合がありますので、ご了承ください。</a:t>
            </a:r>
            <a:endParaRPr kumimoji="1" lang="en-US" altLang="ja-JP" sz="1200" dirty="0"/>
          </a:p>
        </p:txBody>
      </p:sp>
    </p:spTree>
    <p:extLst>
      <p:ext uri="{BB962C8B-B14F-4D97-AF65-F5344CB8AC3E}">
        <p14:creationId xmlns:p14="http://schemas.microsoft.com/office/powerpoint/2010/main" val="2832374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40B4E28B-8B91-8F8E-B9FE-5E91CF01F99E}"/>
              </a:ext>
            </a:extLst>
          </p:cNvPr>
          <p:cNvSpPr/>
          <p:nvPr/>
        </p:nvSpPr>
        <p:spPr>
          <a:xfrm>
            <a:off x="340005" y="160687"/>
            <a:ext cx="1626786" cy="254469"/>
          </a:xfrm>
          <a:prstGeom prst="roundRect">
            <a:avLst/>
          </a:prstGeom>
          <a:solidFill>
            <a:srgbClr val="FFCCCC"/>
          </a:solidFill>
          <a:ln>
            <a:solidFill>
              <a:srgbClr val="FF7C80"/>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400" b="1" dirty="0">
                <a:solidFill>
                  <a:schemeClr val="tx1"/>
                </a:solidFill>
              </a:rPr>
              <a:t>よくある質問</a:t>
            </a:r>
          </a:p>
        </p:txBody>
      </p:sp>
      <p:sp>
        <p:nvSpPr>
          <p:cNvPr id="5" name="楕円 4">
            <a:extLst>
              <a:ext uri="{FF2B5EF4-FFF2-40B4-BE49-F238E27FC236}">
                <a16:creationId xmlns:a16="http://schemas.microsoft.com/office/drawing/2014/main" id="{FDCA08D8-C880-EB4D-6112-445944CD7FBD}"/>
              </a:ext>
            </a:extLst>
          </p:cNvPr>
          <p:cNvSpPr/>
          <p:nvPr/>
        </p:nvSpPr>
        <p:spPr>
          <a:xfrm>
            <a:off x="355969" y="550454"/>
            <a:ext cx="327280" cy="352900"/>
          </a:xfrm>
          <a:prstGeom prst="ellipse">
            <a:avLst/>
          </a:prstGeom>
          <a:solidFill>
            <a:srgbClr val="FF6699"/>
          </a:solidFill>
          <a:ln>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Q</a:t>
            </a:r>
            <a:endParaRPr kumimoji="1" lang="ja-JP" altLang="en-US" dirty="0"/>
          </a:p>
        </p:txBody>
      </p:sp>
      <p:sp>
        <p:nvSpPr>
          <p:cNvPr id="6" name="楕円 5">
            <a:extLst>
              <a:ext uri="{FF2B5EF4-FFF2-40B4-BE49-F238E27FC236}">
                <a16:creationId xmlns:a16="http://schemas.microsoft.com/office/drawing/2014/main" id="{15EBF36A-3672-7E57-11D6-9F4CC7E649F2}"/>
              </a:ext>
            </a:extLst>
          </p:cNvPr>
          <p:cNvSpPr/>
          <p:nvPr/>
        </p:nvSpPr>
        <p:spPr>
          <a:xfrm>
            <a:off x="364023" y="948570"/>
            <a:ext cx="327280" cy="352900"/>
          </a:xfrm>
          <a:prstGeom prst="ellipse">
            <a:avLst/>
          </a:prstGeom>
          <a:solidFill>
            <a:srgbClr val="FFCCCC"/>
          </a:solidFill>
          <a:ln>
            <a:solidFill>
              <a:srgbClr val="FFCC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A</a:t>
            </a:r>
            <a:endParaRPr kumimoji="1" lang="ja-JP" altLang="en-US" dirty="0"/>
          </a:p>
        </p:txBody>
      </p:sp>
      <p:sp>
        <p:nvSpPr>
          <p:cNvPr id="7" name="テキスト ボックス 6">
            <a:extLst>
              <a:ext uri="{FF2B5EF4-FFF2-40B4-BE49-F238E27FC236}">
                <a16:creationId xmlns:a16="http://schemas.microsoft.com/office/drawing/2014/main" id="{2129D490-FAF9-2DAA-05A0-B716869E389C}"/>
              </a:ext>
            </a:extLst>
          </p:cNvPr>
          <p:cNvSpPr txBox="1"/>
          <p:nvPr/>
        </p:nvSpPr>
        <p:spPr>
          <a:xfrm>
            <a:off x="739618" y="654885"/>
            <a:ext cx="3452578" cy="292388"/>
          </a:xfrm>
          <a:prstGeom prst="rect">
            <a:avLst/>
          </a:prstGeom>
          <a:noFill/>
        </p:spPr>
        <p:txBody>
          <a:bodyPr wrap="square" rtlCol="0">
            <a:spAutoFit/>
          </a:bodyPr>
          <a:lstStyle/>
          <a:p>
            <a:r>
              <a:rPr lang="ja-JP" altLang="en-US" sz="1300" b="1" dirty="0"/>
              <a:t>所得制限はありますか。</a:t>
            </a:r>
          </a:p>
        </p:txBody>
      </p:sp>
      <p:sp>
        <p:nvSpPr>
          <p:cNvPr id="8" name="テキスト ボックス 7">
            <a:extLst>
              <a:ext uri="{FF2B5EF4-FFF2-40B4-BE49-F238E27FC236}">
                <a16:creationId xmlns:a16="http://schemas.microsoft.com/office/drawing/2014/main" id="{DDBB87AA-1380-ED93-95EB-2B17312623AC}"/>
              </a:ext>
            </a:extLst>
          </p:cNvPr>
          <p:cNvSpPr txBox="1"/>
          <p:nvPr/>
        </p:nvSpPr>
        <p:spPr>
          <a:xfrm>
            <a:off x="739618" y="1021929"/>
            <a:ext cx="3452578" cy="292388"/>
          </a:xfrm>
          <a:prstGeom prst="rect">
            <a:avLst/>
          </a:prstGeom>
          <a:noFill/>
        </p:spPr>
        <p:txBody>
          <a:bodyPr wrap="square" rtlCol="0">
            <a:spAutoFit/>
          </a:bodyPr>
          <a:lstStyle/>
          <a:p>
            <a:r>
              <a:rPr lang="ja-JP" altLang="en-US" sz="1300" dirty="0"/>
              <a:t>所得制限はありません。</a:t>
            </a:r>
          </a:p>
        </p:txBody>
      </p:sp>
      <p:sp>
        <p:nvSpPr>
          <p:cNvPr id="9" name="楕円 8">
            <a:extLst>
              <a:ext uri="{FF2B5EF4-FFF2-40B4-BE49-F238E27FC236}">
                <a16:creationId xmlns:a16="http://schemas.microsoft.com/office/drawing/2014/main" id="{D3B0830E-6135-17E7-558F-4239329B93AE}"/>
              </a:ext>
            </a:extLst>
          </p:cNvPr>
          <p:cNvSpPr/>
          <p:nvPr/>
        </p:nvSpPr>
        <p:spPr>
          <a:xfrm>
            <a:off x="365640" y="1539002"/>
            <a:ext cx="327280" cy="352900"/>
          </a:xfrm>
          <a:prstGeom prst="ellipse">
            <a:avLst/>
          </a:prstGeom>
          <a:solidFill>
            <a:srgbClr val="FF6699"/>
          </a:solid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Q</a:t>
            </a:r>
            <a:endParaRPr kumimoji="1" lang="ja-JP" altLang="en-US" dirty="0"/>
          </a:p>
        </p:txBody>
      </p:sp>
      <p:sp>
        <p:nvSpPr>
          <p:cNvPr id="10" name="テキスト ボックス 9">
            <a:extLst>
              <a:ext uri="{FF2B5EF4-FFF2-40B4-BE49-F238E27FC236}">
                <a16:creationId xmlns:a16="http://schemas.microsoft.com/office/drawing/2014/main" id="{DC70FB60-DB35-26C3-BA21-241A90F19CCD}"/>
              </a:ext>
            </a:extLst>
          </p:cNvPr>
          <p:cNvSpPr txBox="1"/>
          <p:nvPr/>
        </p:nvSpPr>
        <p:spPr>
          <a:xfrm>
            <a:off x="683249" y="1524831"/>
            <a:ext cx="5853233" cy="492443"/>
          </a:xfrm>
          <a:prstGeom prst="rect">
            <a:avLst/>
          </a:prstGeom>
          <a:noFill/>
        </p:spPr>
        <p:txBody>
          <a:bodyPr wrap="square" rtlCol="0">
            <a:spAutoFit/>
          </a:bodyPr>
          <a:lstStyle/>
          <a:p>
            <a:r>
              <a:rPr lang="ja-JP" altLang="en-US" sz="1300" b="1" dirty="0"/>
              <a:t>双子を出産しました。子育て応援給付金として</a:t>
            </a:r>
            <a:r>
              <a:rPr lang="en-US" altLang="ja-JP" sz="1300" b="1" dirty="0"/>
              <a:t>10</a:t>
            </a:r>
            <a:r>
              <a:rPr lang="ja-JP" altLang="en-US" sz="1300" b="1" dirty="0"/>
              <a:t>万円を受け取ることができますか。</a:t>
            </a:r>
          </a:p>
        </p:txBody>
      </p:sp>
      <p:sp>
        <p:nvSpPr>
          <p:cNvPr id="11" name="楕円 10">
            <a:extLst>
              <a:ext uri="{FF2B5EF4-FFF2-40B4-BE49-F238E27FC236}">
                <a16:creationId xmlns:a16="http://schemas.microsoft.com/office/drawing/2014/main" id="{EF9CB82A-F34E-75F7-58C7-D3BA3DFD7F4C}"/>
              </a:ext>
            </a:extLst>
          </p:cNvPr>
          <p:cNvSpPr/>
          <p:nvPr/>
        </p:nvSpPr>
        <p:spPr>
          <a:xfrm>
            <a:off x="369892" y="2008975"/>
            <a:ext cx="327280" cy="352900"/>
          </a:xfrm>
          <a:prstGeom prst="ellipse">
            <a:avLst/>
          </a:prstGeom>
          <a:solidFill>
            <a:srgbClr val="FFCCCC"/>
          </a:solidFill>
          <a:ln>
            <a:solidFill>
              <a:srgbClr val="FFCC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A</a:t>
            </a:r>
            <a:endParaRPr kumimoji="1" lang="ja-JP" altLang="en-US" dirty="0"/>
          </a:p>
        </p:txBody>
      </p:sp>
      <p:sp>
        <p:nvSpPr>
          <p:cNvPr id="12" name="テキスト ボックス 11">
            <a:extLst>
              <a:ext uri="{FF2B5EF4-FFF2-40B4-BE49-F238E27FC236}">
                <a16:creationId xmlns:a16="http://schemas.microsoft.com/office/drawing/2014/main" id="{9729D87F-6809-2382-7CD2-C2793F7F1086}"/>
              </a:ext>
            </a:extLst>
          </p:cNvPr>
          <p:cNvSpPr txBox="1"/>
          <p:nvPr/>
        </p:nvSpPr>
        <p:spPr>
          <a:xfrm>
            <a:off x="709402" y="1997173"/>
            <a:ext cx="5830017" cy="492443"/>
          </a:xfrm>
          <a:prstGeom prst="rect">
            <a:avLst/>
          </a:prstGeom>
          <a:noFill/>
        </p:spPr>
        <p:txBody>
          <a:bodyPr wrap="square" rtlCol="0">
            <a:spAutoFit/>
          </a:bodyPr>
          <a:lstStyle/>
          <a:p>
            <a:r>
              <a:rPr lang="ja-JP" altLang="en-US" sz="1300" dirty="0"/>
              <a:t>子育て応援給付金は、</a:t>
            </a:r>
            <a:r>
              <a:rPr lang="en-US" altLang="ja-JP" sz="1300" dirty="0"/>
              <a:t>5</a:t>
            </a:r>
            <a:r>
              <a:rPr lang="ja-JP" altLang="en-US" sz="1300" dirty="0"/>
              <a:t>万円</a:t>
            </a:r>
            <a:r>
              <a:rPr lang="en-US" altLang="ja-JP" sz="1300" dirty="0"/>
              <a:t>×</a:t>
            </a:r>
            <a:r>
              <a:rPr lang="ja-JP" altLang="en-US" sz="1300" dirty="0"/>
              <a:t>対象児童数の金額を支給します。</a:t>
            </a:r>
            <a:endParaRPr lang="en-US" altLang="ja-JP" sz="1300" dirty="0"/>
          </a:p>
          <a:p>
            <a:r>
              <a:rPr lang="ja-JP" altLang="en-US" sz="1300" dirty="0"/>
              <a:t>よって、双子の場合は</a:t>
            </a:r>
            <a:r>
              <a:rPr lang="en-US" altLang="ja-JP" sz="1300" dirty="0"/>
              <a:t>10</a:t>
            </a:r>
            <a:r>
              <a:rPr lang="ja-JP" altLang="en-US" sz="1300" dirty="0"/>
              <a:t>万円の支給となります。</a:t>
            </a:r>
            <a:endParaRPr lang="en-US" altLang="ja-JP" sz="1300" dirty="0"/>
          </a:p>
        </p:txBody>
      </p:sp>
      <p:sp>
        <p:nvSpPr>
          <p:cNvPr id="13" name="楕円 12">
            <a:extLst>
              <a:ext uri="{FF2B5EF4-FFF2-40B4-BE49-F238E27FC236}">
                <a16:creationId xmlns:a16="http://schemas.microsoft.com/office/drawing/2014/main" id="{C9B82FC3-852B-F55B-0641-51E00303E18C}"/>
              </a:ext>
            </a:extLst>
          </p:cNvPr>
          <p:cNvSpPr/>
          <p:nvPr/>
        </p:nvSpPr>
        <p:spPr>
          <a:xfrm>
            <a:off x="355969" y="2730085"/>
            <a:ext cx="327280" cy="352900"/>
          </a:xfrm>
          <a:prstGeom prst="ellipse">
            <a:avLst/>
          </a:prstGeom>
          <a:solidFill>
            <a:srgbClr val="FF6699"/>
          </a:solid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Q</a:t>
            </a:r>
            <a:endParaRPr kumimoji="1" lang="ja-JP" altLang="en-US" dirty="0"/>
          </a:p>
        </p:txBody>
      </p:sp>
      <p:sp>
        <p:nvSpPr>
          <p:cNvPr id="14" name="テキスト ボックス 13">
            <a:extLst>
              <a:ext uri="{FF2B5EF4-FFF2-40B4-BE49-F238E27FC236}">
                <a16:creationId xmlns:a16="http://schemas.microsoft.com/office/drawing/2014/main" id="{CD8075B7-79C9-BAE4-7FDC-440CDE935521}"/>
              </a:ext>
            </a:extLst>
          </p:cNvPr>
          <p:cNvSpPr txBox="1"/>
          <p:nvPr/>
        </p:nvSpPr>
        <p:spPr>
          <a:xfrm>
            <a:off x="658351" y="2735017"/>
            <a:ext cx="5874371" cy="492443"/>
          </a:xfrm>
          <a:prstGeom prst="rect">
            <a:avLst/>
          </a:prstGeom>
          <a:noFill/>
        </p:spPr>
        <p:txBody>
          <a:bodyPr wrap="square" rtlCol="0">
            <a:spAutoFit/>
          </a:bodyPr>
          <a:lstStyle/>
          <a:p>
            <a:r>
              <a:rPr lang="ja-JP" altLang="en-US" sz="1300" b="1" dirty="0"/>
              <a:t>子育て応援給付金の申請は、対象となるこどもの父または母どちらが行いますか。</a:t>
            </a:r>
          </a:p>
        </p:txBody>
      </p:sp>
      <p:sp>
        <p:nvSpPr>
          <p:cNvPr id="15" name="テキスト ボックス 14">
            <a:extLst>
              <a:ext uri="{FF2B5EF4-FFF2-40B4-BE49-F238E27FC236}">
                <a16:creationId xmlns:a16="http://schemas.microsoft.com/office/drawing/2014/main" id="{78C4EE74-3081-70B7-8326-A164A0C6F883}"/>
              </a:ext>
            </a:extLst>
          </p:cNvPr>
          <p:cNvSpPr txBox="1"/>
          <p:nvPr/>
        </p:nvSpPr>
        <p:spPr>
          <a:xfrm>
            <a:off x="683495" y="3212724"/>
            <a:ext cx="5830017" cy="692497"/>
          </a:xfrm>
          <a:prstGeom prst="rect">
            <a:avLst/>
          </a:prstGeom>
          <a:noFill/>
        </p:spPr>
        <p:txBody>
          <a:bodyPr wrap="square" rtlCol="0">
            <a:spAutoFit/>
          </a:bodyPr>
          <a:lstStyle/>
          <a:p>
            <a:r>
              <a:rPr lang="ja-JP" altLang="en-US" sz="1300" dirty="0"/>
              <a:t>子育て応援給付金の申請対象は、こどもを養育する方です。</a:t>
            </a:r>
            <a:endParaRPr lang="en-US" altLang="ja-JP" sz="1300" dirty="0"/>
          </a:p>
          <a:p>
            <a:r>
              <a:rPr lang="ja-JP" altLang="en-US" sz="1300" dirty="0"/>
              <a:t>父母でこどもを養育している場合は、父・母のどちらが申請していただいても構いません。ただし、重複して申請することはできません。</a:t>
            </a:r>
          </a:p>
        </p:txBody>
      </p:sp>
      <p:sp>
        <p:nvSpPr>
          <p:cNvPr id="16" name="テキスト ボックス 15">
            <a:extLst>
              <a:ext uri="{FF2B5EF4-FFF2-40B4-BE49-F238E27FC236}">
                <a16:creationId xmlns:a16="http://schemas.microsoft.com/office/drawing/2014/main" id="{D767B8A9-D25A-23D2-FC55-8C8F1A81DDD6}"/>
              </a:ext>
            </a:extLst>
          </p:cNvPr>
          <p:cNvSpPr txBox="1"/>
          <p:nvPr/>
        </p:nvSpPr>
        <p:spPr>
          <a:xfrm>
            <a:off x="706466" y="4093886"/>
            <a:ext cx="5830018" cy="492443"/>
          </a:xfrm>
          <a:prstGeom prst="rect">
            <a:avLst/>
          </a:prstGeom>
          <a:noFill/>
        </p:spPr>
        <p:txBody>
          <a:bodyPr wrap="square" rtlCol="0">
            <a:spAutoFit/>
          </a:bodyPr>
          <a:lstStyle/>
          <a:p>
            <a:r>
              <a:rPr lang="ja-JP" altLang="en-US" sz="1300" b="1" dirty="0"/>
              <a:t>子育て応援給付金の振込口座を、申請者以外の名義の口座とすることはできますか。</a:t>
            </a:r>
          </a:p>
        </p:txBody>
      </p:sp>
      <p:sp>
        <p:nvSpPr>
          <p:cNvPr id="17" name="楕円 16">
            <a:extLst>
              <a:ext uri="{FF2B5EF4-FFF2-40B4-BE49-F238E27FC236}">
                <a16:creationId xmlns:a16="http://schemas.microsoft.com/office/drawing/2014/main" id="{45861559-BC6C-EF9D-2235-CF986F41961B}"/>
              </a:ext>
            </a:extLst>
          </p:cNvPr>
          <p:cNvSpPr/>
          <p:nvPr/>
        </p:nvSpPr>
        <p:spPr>
          <a:xfrm>
            <a:off x="357266" y="3192697"/>
            <a:ext cx="327280" cy="352900"/>
          </a:xfrm>
          <a:prstGeom prst="ellipse">
            <a:avLst/>
          </a:prstGeom>
          <a:solidFill>
            <a:srgbClr val="FFCCCC"/>
          </a:solidFill>
          <a:ln>
            <a:solidFill>
              <a:srgbClr val="FFCC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A</a:t>
            </a:r>
            <a:endParaRPr kumimoji="1" lang="ja-JP" altLang="en-US" dirty="0"/>
          </a:p>
        </p:txBody>
      </p:sp>
      <p:sp>
        <p:nvSpPr>
          <p:cNvPr id="18" name="テキスト ボックス 17">
            <a:extLst>
              <a:ext uri="{FF2B5EF4-FFF2-40B4-BE49-F238E27FC236}">
                <a16:creationId xmlns:a16="http://schemas.microsoft.com/office/drawing/2014/main" id="{095B5C1E-038B-1BB7-0DAC-E2DDC5133B80}"/>
              </a:ext>
            </a:extLst>
          </p:cNvPr>
          <p:cNvSpPr txBox="1"/>
          <p:nvPr/>
        </p:nvSpPr>
        <p:spPr>
          <a:xfrm>
            <a:off x="710499" y="4546127"/>
            <a:ext cx="5830017" cy="292388"/>
          </a:xfrm>
          <a:prstGeom prst="rect">
            <a:avLst/>
          </a:prstGeom>
          <a:noFill/>
        </p:spPr>
        <p:txBody>
          <a:bodyPr wrap="square" rtlCol="0">
            <a:spAutoFit/>
          </a:bodyPr>
          <a:lstStyle/>
          <a:p>
            <a:r>
              <a:rPr lang="ja-JP" altLang="en-US" sz="1300" dirty="0"/>
              <a:t>申請者名義の口座への振込が原則です。</a:t>
            </a:r>
          </a:p>
        </p:txBody>
      </p:sp>
      <p:sp>
        <p:nvSpPr>
          <p:cNvPr id="19" name="楕円 18">
            <a:extLst>
              <a:ext uri="{FF2B5EF4-FFF2-40B4-BE49-F238E27FC236}">
                <a16:creationId xmlns:a16="http://schemas.microsoft.com/office/drawing/2014/main" id="{6BD91840-85C9-74F0-A249-32AF1C5D0EB1}"/>
              </a:ext>
            </a:extLst>
          </p:cNvPr>
          <p:cNvSpPr/>
          <p:nvPr/>
        </p:nvSpPr>
        <p:spPr>
          <a:xfrm>
            <a:off x="343778" y="4085205"/>
            <a:ext cx="327280" cy="352900"/>
          </a:xfrm>
          <a:prstGeom prst="ellipse">
            <a:avLst/>
          </a:prstGeom>
          <a:solidFill>
            <a:srgbClr val="FF6699"/>
          </a:solid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Q</a:t>
            </a:r>
            <a:endParaRPr kumimoji="1" lang="ja-JP" altLang="en-US" dirty="0"/>
          </a:p>
        </p:txBody>
      </p:sp>
      <p:sp>
        <p:nvSpPr>
          <p:cNvPr id="20" name="楕円 19">
            <a:extLst>
              <a:ext uri="{FF2B5EF4-FFF2-40B4-BE49-F238E27FC236}">
                <a16:creationId xmlns:a16="http://schemas.microsoft.com/office/drawing/2014/main" id="{6C43401A-84D6-65BD-1A9D-33CCB799FE97}"/>
              </a:ext>
            </a:extLst>
          </p:cNvPr>
          <p:cNvSpPr/>
          <p:nvPr/>
        </p:nvSpPr>
        <p:spPr>
          <a:xfrm>
            <a:off x="343778" y="4502617"/>
            <a:ext cx="327280" cy="352900"/>
          </a:xfrm>
          <a:prstGeom prst="ellipse">
            <a:avLst/>
          </a:prstGeom>
          <a:solidFill>
            <a:srgbClr val="FFCCCC"/>
          </a:solidFill>
          <a:ln>
            <a:solidFill>
              <a:srgbClr val="FFCC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A</a:t>
            </a:r>
            <a:endParaRPr kumimoji="1" lang="ja-JP" altLang="en-US" dirty="0"/>
          </a:p>
        </p:txBody>
      </p:sp>
      <p:sp>
        <p:nvSpPr>
          <p:cNvPr id="21" name="楕円 20">
            <a:extLst>
              <a:ext uri="{FF2B5EF4-FFF2-40B4-BE49-F238E27FC236}">
                <a16:creationId xmlns:a16="http://schemas.microsoft.com/office/drawing/2014/main" id="{67DF85ED-D7EA-A047-01ED-C81FD9BD1627}"/>
              </a:ext>
            </a:extLst>
          </p:cNvPr>
          <p:cNvSpPr/>
          <p:nvPr/>
        </p:nvSpPr>
        <p:spPr>
          <a:xfrm>
            <a:off x="355969" y="5114996"/>
            <a:ext cx="327280" cy="352900"/>
          </a:xfrm>
          <a:prstGeom prst="ellipse">
            <a:avLst/>
          </a:prstGeom>
          <a:solidFill>
            <a:srgbClr val="FF6699"/>
          </a:solid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Q</a:t>
            </a:r>
            <a:endParaRPr kumimoji="1" lang="ja-JP" altLang="en-US" dirty="0"/>
          </a:p>
        </p:txBody>
      </p:sp>
      <p:sp>
        <p:nvSpPr>
          <p:cNvPr id="22" name="テキスト ボックス 21">
            <a:extLst>
              <a:ext uri="{FF2B5EF4-FFF2-40B4-BE49-F238E27FC236}">
                <a16:creationId xmlns:a16="http://schemas.microsoft.com/office/drawing/2014/main" id="{29EBD896-23A2-7122-04BC-8EB1004AD313}"/>
              </a:ext>
            </a:extLst>
          </p:cNvPr>
          <p:cNvSpPr txBox="1"/>
          <p:nvPr/>
        </p:nvSpPr>
        <p:spPr>
          <a:xfrm>
            <a:off x="698412" y="5059202"/>
            <a:ext cx="5830018" cy="692497"/>
          </a:xfrm>
          <a:prstGeom prst="rect">
            <a:avLst/>
          </a:prstGeom>
          <a:noFill/>
        </p:spPr>
        <p:txBody>
          <a:bodyPr wrap="square" rtlCol="0">
            <a:spAutoFit/>
          </a:bodyPr>
          <a:lstStyle/>
          <a:p>
            <a:r>
              <a:rPr lang="ja-JP" altLang="en-US" sz="1300" b="1" dirty="0"/>
              <a:t>久山町に住民票がありますが、里帰り先で赤ちゃん訪問を受けました。この場合、久山町・里帰り先の市町村どちらへ子育て応援給付金の申請をすればよいですか。</a:t>
            </a:r>
          </a:p>
        </p:txBody>
      </p:sp>
      <p:sp>
        <p:nvSpPr>
          <p:cNvPr id="2" name="楕円 1">
            <a:extLst>
              <a:ext uri="{FF2B5EF4-FFF2-40B4-BE49-F238E27FC236}">
                <a16:creationId xmlns:a16="http://schemas.microsoft.com/office/drawing/2014/main" id="{D321084F-18CB-BCF0-9FFB-68A738167B08}"/>
              </a:ext>
            </a:extLst>
          </p:cNvPr>
          <p:cNvSpPr/>
          <p:nvPr/>
        </p:nvSpPr>
        <p:spPr>
          <a:xfrm>
            <a:off x="378677" y="5637194"/>
            <a:ext cx="327280" cy="352900"/>
          </a:xfrm>
          <a:prstGeom prst="ellipse">
            <a:avLst/>
          </a:prstGeom>
          <a:solidFill>
            <a:srgbClr val="FFCCCC"/>
          </a:solidFill>
          <a:ln>
            <a:solidFill>
              <a:srgbClr val="FFCC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A</a:t>
            </a:r>
            <a:endParaRPr kumimoji="1" lang="ja-JP" altLang="en-US" dirty="0"/>
          </a:p>
        </p:txBody>
      </p:sp>
      <p:sp>
        <p:nvSpPr>
          <p:cNvPr id="23" name="楕円 22">
            <a:extLst>
              <a:ext uri="{FF2B5EF4-FFF2-40B4-BE49-F238E27FC236}">
                <a16:creationId xmlns:a16="http://schemas.microsoft.com/office/drawing/2014/main" id="{36917A93-85F3-7BC0-C70C-F2500C7C3F1A}"/>
              </a:ext>
            </a:extLst>
          </p:cNvPr>
          <p:cNvSpPr/>
          <p:nvPr/>
        </p:nvSpPr>
        <p:spPr>
          <a:xfrm>
            <a:off x="385564" y="6338745"/>
            <a:ext cx="327280" cy="352900"/>
          </a:xfrm>
          <a:prstGeom prst="ellipse">
            <a:avLst/>
          </a:prstGeom>
          <a:solidFill>
            <a:srgbClr val="FF6699"/>
          </a:solid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Q</a:t>
            </a:r>
            <a:endParaRPr kumimoji="1" lang="ja-JP" altLang="en-US" dirty="0"/>
          </a:p>
        </p:txBody>
      </p:sp>
      <p:sp>
        <p:nvSpPr>
          <p:cNvPr id="24" name="テキスト ボックス 23">
            <a:extLst>
              <a:ext uri="{FF2B5EF4-FFF2-40B4-BE49-F238E27FC236}">
                <a16:creationId xmlns:a16="http://schemas.microsoft.com/office/drawing/2014/main" id="{CE6EEDF3-B59C-6380-B33E-0C3C78E8759C}"/>
              </a:ext>
            </a:extLst>
          </p:cNvPr>
          <p:cNvSpPr txBox="1"/>
          <p:nvPr/>
        </p:nvSpPr>
        <p:spPr>
          <a:xfrm>
            <a:off x="712844" y="6276800"/>
            <a:ext cx="5830018" cy="892552"/>
          </a:xfrm>
          <a:prstGeom prst="rect">
            <a:avLst/>
          </a:prstGeom>
          <a:noFill/>
        </p:spPr>
        <p:txBody>
          <a:bodyPr wrap="square" rtlCol="0">
            <a:spAutoFit/>
          </a:bodyPr>
          <a:lstStyle/>
          <a:p>
            <a:r>
              <a:rPr lang="en-US" altLang="ja-JP" sz="1300" b="1" dirty="0"/>
              <a:t>DV</a:t>
            </a:r>
            <a:r>
              <a:rPr lang="ja-JP" altLang="en-US" sz="1300" b="1" dirty="0"/>
              <a:t>（ドメスティックバイオレンス）などにより、やむを得ず、住民票を元の住所地である久山町から異動させずに、別の市町村に避難しています。この場合、久山町・避難先の市町村のどちらへ子育て応援給付金の申請をすればよいですか。</a:t>
            </a:r>
          </a:p>
        </p:txBody>
      </p:sp>
      <p:sp>
        <p:nvSpPr>
          <p:cNvPr id="25" name="テキスト ボックス 24">
            <a:extLst>
              <a:ext uri="{FF2B5EF4-FFF2-40B4-BE49-F238E27FC236}">
                <a16:creationId xmlns:a16="http://schemas.microsoft.com/office/drawing/2014/main" id="{F1665A50-D0FF-4AC1-52F4-B9DEA956A299}"/>
              </a:ext>
            </a:extLst>
          </p:cNvPr>
          <p:cNvSpPr txBox="1"/>
          <p:nvPr/>
        </p:nvSpPr>
        <p:spPr>
          <a:xfrm>
            <a:off x="706466" y="5714844"/>
            <a:ext cx="5830017" cy="292388"/>
          </a:xfrm>
          <a:prstGeom prst="rect">
            <a:avLst/>
          </a:prstGeom>
          <a:noFill/>
        </p:spPr>
        <p:txBody>
          <a:bodyPr wrap="square" rtlCol="0">
            <a:spAutoFit/>
          </a:bodyPr>
          <a:lstStyle/>
          <a:p>
            <a:r>
              <a:rPr lang="ja-JP" altLang="en-US" sz="1300" dirty="0"/>
              <a:t>住民票がある久山町に申請してください。</a:t>
            </a:r>
          </a:p>
        </p:txBody>
      </p:sp>
      <p:sp>
        <p:nvSpPr>
          <p:cNvPr id="26" name="楕円 25">
            <a:extLst>
              <a:ext uri="{FF2B5EF4-FFF2-40B4-BE49-F238E27FC236}">
                <a16:creationId xmlns:a16="http://schemas.microsoft.com/office/drawing/2014/main" id="{132E4D03-75EE-B8B1-A06F-7745F5F544BB}"/>
              </a:ext>
            </a:extLst>
          </p:cNvPr>
          <p:cNvSpPr/>
          <p:nvPr/>
        </p:nvSpPr>
        <p:spPr>
          <a:xfrm>
            <a:off x="379186" y="7153250"/>
            <a:ext cx="327280" cy="352900"/>
          </a:xfrm>
          <a:prstGeom prst="ellipse">
            <a:avLst/>
          </a:prstGeom>
          <a:solidFill>
            <a:srgbClr val="FFCCCC"/>
          </a:solidFill>
          <a:ln>
            <a:solidFill>
              <a:srgbClr val="FFCC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A</a:t>
            </a:r>
            <a:endParaRPr kumimoji="1" lang="ja-JP" altLang="en-US" dirty="0"/>
          </a:p>
        </p:txBody>
      </p:sp>
      <p:sp>
        <p:nvSpPr>
          <p:cNvPr id="27" name="テキスト ボックス 26">
            <a:extLst>
              <a:ext uri="{FF2B5EF4-FFF2-40B4-BE49-F238E27FC236}">
                <a16:creationId xmlns:a16="http://schemas.microsoft.com/office/drawing/2014/main" id="{F13E9CD9-A08C-69AB-C2A3-5FFF927D33E6}"/>
              </a:ext>
            </a:extLst>
          </p:cNvPr>
          <p:cNvSpPr txBox="1"/>
          <p:nvPr/>
        </p:nvSpPr>
        <p:spPr>
          <a:xfrm>
            <a:off x="712600" y="7124395"/>
            <a:ext cx="5830017" cy="492443"/>
          </a:xfrm>
          <a:prstGeom prst="rect">
            <a:avLst/>
          </a:prstGeom>
          <a:noFill/>
        </p:spPr>
        <p:txBody>
          <a:bodyPr wrap="square" rtlCol="0">
            <a:spAutoFit/>
          </a:bodyPr>
          <a:lstStyle/>
          <a:p>
            <a:r>
              <a:rPr lang="ja-JP" altLang="en-US" sz="1300" dirty="0"/>
              <a:t>避難先の市町村で面談を受けた場合は、避難先の市町村に申請することができます。避難先で申請を行う場合は、久山町健康課までご相談ください。</a:t>
            </a:r>
          </a:p>
        </p:txBody>
      </p:sp>
      <p:sp>
        <p:nvSpPr>
          <p:cNvPr id="28" name="テキスト ボックス 27">
            <a:extLst>
              <a:ext uri="{FF2B5EF4-FFF2-40B4-BE49-F238E27FC236}">
                <a16:creationId xmlns:a16="http://schemas.microsoft.com/office/drawing/2014/main" id="{B63ECA68-C07F-F245-C01D-48381911C57D}"/>
              </a:ext>
            </a:extLst>
          </p:cNvPr>
          <p:cNvSpPr txBox="1"/>
          <p:nvPr/>
        </p:nvSpPr>
        <p:spPr>
          <a:xfrm>
            <a:off x="698412" y="7939603"/>
            <a:ext cx="5830018" cy="692497"/>
          </a:xfrm>
          <a:prstGeom prst="rect">
            <a:avLst/>
          </a:prstGeom>
          <a:noFill/>
        </p:spPr>
        <p:txBody>
          <a:bodyPr wrap="square" rtlCol="0">
            <a:spAutoFit/>
          </a:bodyPr>
          <a:lstStyle/>
          <a:p>
            <a:r>
              <a:rPr lang="ja-JP" altLang="en-US" sz="1300" b="1" dirty="0"/>
              <a:t>出生届を提出し久山町で赤ちゃん訪問を受け、その後、他の市町村へ転出しました。この場合、久山町と転出先の市町村のどちらへ子育て応援給付金の申請をすればよいですか。</a:t>
            </a:r>
            <a:endParaRPr lang="en-US" altLang="ja-JP" sz="1300" b="1" dirty="0"/>
          </a:p>
        </p:txBody>
      </p:sp>
      <p:sp>
        <p:nvSpPr>
          <p:cNvPr id="29" name="楕円 28">
            <a:extLst>
              <a:ext uri="{FF2B5EF4-FFF2-40B4-BE49-F238E27FC236}">
                <a16:creationId xmlns:a16="http://schemas.microsoft.com/office/drawing/2014/main" id="{9EB1CE4F-0320-1460-D46F-6D0D488B6900}"/>
              </a:ext>
            </a:extLst>
          </p:cNvPr>
          <p:cNvSpPr/>
          <p:nvPr/>
        </p:nvSpPr>
        <p:spPr>
          <a:xfrm>
            <a:off x="385564" y="7960579"/>
            <a:ext cx="327280" cy="352900"/>
          </a:xfrm>
          <a:prstGeom prst="ellipse">
            <a:avLst/>
          </a:prstGeom>
          <a:solidFill>
            <a:srgbClr val="FF6699"/>
          </a:solid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Q</a:t>
            </a:r>
            <a:endParaRPr kumimoji="1" lang="ja-JP" altLang="en-US" dirty="0"/>
          </a:p>
        </p:txBody>
      </p:sp>
      <p:sp>
        <p:nvSpPr>
          <p:cNvPr id="30" name="テキスト ボックス 29">
            <a:extLst>
              <a:ext uri="{FF2B5EF4-FFF2-40B4-BE49-F238E27FC236}">
                <a16:creationId xmlns:a16="http://schemas.microsoft.com/office/drawing/2014/main" id="{1F96683C-B193-0F73-4708-2AC9865747A7}"/>
              </a:ext>
            </a:extLst>
          </p:cNvPr>
          <p:cNvSpPr txBox="1"/>
          <p:nvPr/>
        </p:nvSpPr>
        <p:spPr>
          <a:xfrm>
            <a:off x="739618" y="8671563"/>
            <a:ext cx="5830017" cy="892552"/>
          </a:xfrm>
          <a:prstGeom prst="rect">
            <a:avLst/>
          </a:prstGeom>
          <a:noFill/>
        </p:spPr>
        <p:txBody>
          <a:bodyPr wrap="square" rtlCol="0">
            <a:spAutoFit/>
          </a:bodyPr>
          <a:lstStyle/>
          <a:p>
            <a:r>
              <a:rPr lang="ja-JP" altLang="en-US" sz="1300" dirty="0"/>
              <a:t>久山町と転出先の市町村どちらに申請していただいても構いません。ただし、転出先で申請する場合、転出先の市町村で改めて面談を受けていただく必要があります。なお、久山町・転出先の市町村のどちらか一方からしか受給できませんので、ご注意ください。</a:t>
            </a:r>
          </a:p>
        </p:txBody>
      </p:sp>
      <p:sp>
        <p:nvSpPr>
          <p:cNvPr id="31" name="楕円 30">
            <a:extLst>
              <a:ext uri="{FF2B5EF4-FFF2-40B4-BE49-F238E27FC236}">
                <a16:creationId xmlns:a16="http://schemas.microsoft.com/office/drawing/2014/main" id="{7AD25E24-9A7E-274C-4D33-169A1D6EB684}"/>
              </a:ext>
            </a:extLst>
          </p:cNvPr>
          <p:cNvSpPr/>
          <p:nvPr/>
        </p:nvSpPr>
        <p:spPr>
          <a:xfrm>
            <a:off x="418605" y="8684511"/>
            <a:ext cx="327280" cy="352900"/>
          </a:xfrm>
          <a:prstGeom prst="ellipse">
            <a:avLst/>
          </a:prstGeom>
          <a:solidFill>
            <a:srgbClr val="FFCCCC"/>
          </a:solidFill>
          <a:ln>
            <a:solidFill>
              <a:srgbClr val="FFCC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A</a:t>
            </a:r>
            <a:endParaRPr kumimoji="1" lang="ja-JP" altLang="en-US" dirty="0"/>
          </a:p>
        </p:txBody>
      </p:sp>
    </p:spTree>
    <p:extLst>
      <p:ext uri="{BB962C8B-B14F-4D97-AF65-F5344CB8AC3E}">
        <p14:creationId xmlns:p14="http://schemas.microsoft.com/office/powerpoint/2010/main" val="428823433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941</TotalTime>
  <Words>940</Words>
  <Application>Microsoft Office PowerPoint</Application>
  <PresentationFormat>A4 210 x 297 mm</PresentationFormat>
  <Paragraphs>79</Paragraphs>
  <Slides>2</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游ゴシック</vt:lpstr>
      <vt:lpstr>Arial</vt:lpstr>
      <vt:lpstr>Calibri</vt:lpstr>
      <vt:lpstr>Calibri Light</vt:lpstr>
      <vt:lpstr>Office テーマ</vt:lpstr>
      <vt:lpstr>子育て応援給付金についてのご案内</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出産・子育て応援交付金</dc:title>
  <dc:creator>小柳京子</dc:creator>
  <cp:lastModifiedBy>石橋 愛</cp:lastModifiedBy>
  <cp:revision>70</cp:revision>
  <cp:lastPrinted>2023-01-12T08:53:08Z</cp:lastPrinted>
  <dcterms:created xsi:type="dcterms:W3CDTF">2022-12-07T09:06:13Z</dcterms:created>
  <dcterms:modified xsi:type="dcterms:W3CDTF">2023-01-12T09:06:50Z</dcterms:modified>
</cp:coreProperties>
</file>